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72" r:id="rId6"/>
    <p:sldId id="273" r:id="rId7"/>
    <p:sldId id="274" r:id="rId8"/>
    <p:sldId id="260" r:id="rId9"/>
    <p:sldId id="261" r:id="rId10"/>
    <p:sldId id="262" r:id="rId11"/>
    <p:sldId id="277" r:id="rId12"/>
    <p:sldId id="263" r:id="rId13"/>
    <p:sldId id="275" r:id="rId14"/>
    <p:sldId id="276" r:id="rId15"/>
    <p:sldId id="264" r:id="rId16"/>
    <p:sldId id="271" r:id="rId17"/>
    <p:sldId id="265" r:id="rId18"/>
    <p:sldId id="280" r:id="rId19"/>
    <p:sldId id="266" r:id="rId20"/>
    <p:sldId id="267" r:id="rId21"/>
    <p:sldId id="278" r:id="rId22"/>
    <p:sldId id="268" r:id="rId23"/>
    <p:sldId id="269" r:id="rId24"/>
    <p:sldId id="270"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B0DB9DC6-CCCC-429B-8E63-88745345A8C4}" type="datetimeFigureOut">
              <a:rPr lang="en-US" smtClean="0"/>
              <a:pPr/>
              <a:t>10/23/2011</a:t>
            </a:fld>
            <a:endParaRPr lang="en-US" dirty="0"/>
          </a:p>
        </p:txBody>
      </p:sp>
      <p:sp>
        <p:nvSpPr>
          <p:cNvPr id="17" name="Footer Placeholder 16"/>
          <p:cNvSpPr>
            <a:spLocks noGrp="1"/>
          </p:cNvSpPr>
          <p:nvPr>
            <p:ph type="ftr" sz="quarter" idx="11"/>
          </p:nvPr>
        </p:nvSpPr>
        <p:spPr>
          <a:xfrm>
            <a:off x="2898648" y="6355080"/>
            <a:ext cx="3474720" cy="365760"/>
          </a:xfrm>
        </p:spPr>
        <p:txBody>
          <a:bodyPr/>
          <a:lstStyle/>
          <a:p>
            <a:endParaRPr lang="en-US" dirty="0"/>
          </a:p>
        </p:txBody>
      </p:sp>
      <p:sp>
        <p:nvSpPr>
          <p:cNvPr id="29" name="Slide Number Placeholder 28"/>
          <p:cNvSpPr>
            <a:spLocks noGrp="1"/>
          </p:cNvSpPr>
          <p:nvPr>
            <p:ph type="sldNum" sz="quarter" idx="12"/>
          </p:nvPr>
        </p:nvSpPr>
        <p:spPr>
          <a:xfrm>
            <a:off x="1216152" y="6355080"/>
            <a:ext cx="1219200" cy="365760"/>
          </a:xfrm>
        </p:spPr>
        <p:txBody>
          <a:bodyPr/>
          <a:lstStyle/>
          <a:p>
            <a:fld id="{AF8BF31D-D61A-49FA-8F71-384C1B5E7DE1}" type="slidenum">
              <a:rPr lang="en-US" smtClean="0"/>
              <a:pPr/>
              <a:t>‹#›</a:t>
            </a:fld>
            <a:endParaRPr lang="en-US" dirty="0"/>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BF31D-D61A-49FA-8F71-384C1B5E7DE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BF31D-D61A-49FA-8F71-384C1B5E7DE1}" type="slidenum">
              <a:rPr lang="en-US" smtClean="0"/>
              <a:pPr/>
              <a:t>‹#›</a:t>
            </a:fld>
            <a:endParaRPr lang="en-US" dirty="0"/>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BF31D-D61A-49FA-8F71-384C1B5E7DE1}" type="slidenum">
              <a:rPr lang="en-US" smtClean="0"/>
              <a:pPr/>
              <a:t>‹#›</a:t>
            </a:fld>
            <a:endParaRPr lang="en-US" dirty="0"/>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B0DB9DC6-CCCC-429B-8E63-88745345A8C4}" type="datetimeFigureOut">
              <a:rPr lang="en-US" smtClean="0"/>
              <a:pPr/>
              <a:t>10/23/2011</a:t>
            </a:fld>
            <a:endParaRPr lang="en-US" dirty="0"/>
          </a:p>
        </p:txBody>
      </p:sp>
      <p:sp>
        <p:nvSpPr>
          <p:cNvPr id="5" name="Footer Placeholder 4"/>
          <p:cNvSpPr>
            <a:spLocks noGrp="1"/>
          </p:cNvSpPr>
          <p:nvPr>
            <p:ph type="ftr" sz="quarter" idx="11"/>
          </p:nvPr>
        </p:nvSpPr>
        <p:spPr>
          <a:xfrm>
            <a:off x="2898648" y="6355080"/>
            <a:ext cx="3474720" cy="365760"/>
          </a:xfrm>
        </p:spPr>
        <p:txBody>
          <a:bodyPr/>
          <a:lstStyle/>
          <a:p>
            <a:endParaRPr lang="en-US" dirty="0"/>
          </a:p>
        </p:txBody>
      </p:sp>
      <p:sp>
        <p:nvSpPr>
          <p:cNvPr id="6" name="Slide Number Placeholder 5"/>
          <p:cNvSpPr>
            <a:spLocks noGrp="1"/>
          </p:cNvSpPr>
          <p:nvPr>
            <p:ph type="sldNum" sz="quarter" idx="12"/>
          </p:nvPr>
        </p:nvSpPr>
        <p:spPr>
          <a:xfrm>
            <a:off x="1069848" y="6355080"/>
            <a:ext cx="1520952" cy="365760"/>
          </a:xfrm>
        </p:spPr>
        <p:txBody>
          <a:bodyPr/>
          <a:lstStyle/>
          <a:p>
            <a:fld id="{AF8BF31D-D61A-49FA-8F71-384C1B5E7DE1}" type="slidenum">
              <a:rPr lang="en-US" smtClean="0"/>
              <a:pPr/>
              <a:t>‹#›</a:t>
            </a:fld>
            <a:endParaRPr lang="en-US" dirty="0"/>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BF31D-D61A-49FA-8F71-384C1B5E7DE1}" type="slidenum">
              <a:rPr lang="en-US" smtClean="0"/>
              <a:pPr/>
              <a:t>‹#›</a:t>
            </a:fld>
            <a:endParaRPr lang="en-US" dirty="0"/>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8BF31D-D61A-49FA-8F71-384C1B5E7DE1}" type="slidenum">
              <a:rPr lang="en-US" smtClean="0"/>
              <a:pPr/>
              <a:t>‹#›</a:t>
            </a:fld>
            <a:endParaRPr lang="en-US" dirty="0"/>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8BF31D-D61A-49FA-8F71-384C1B5E7DE1}" type="slidenum">
              <a:rPr lang="en-US" smtClean="0"/>
              <a:pPr/>
              <a:t>‹#›</a:t>
            </a:fld>
            <a:endParaRPr lang="en-US" dirty="0"/>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8BF31D-D61A-49FA-8F71-384C1B5E7DE1}" type="slidenum">
              <a:rPr lang="en-US" smtClean="0"/>
              <a:pPr/>
              <a:t>‹#›</a:t>
            </a:fld>
            <a:endParaRPr lang="en-US" dirty="0"/>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BF31D-D61A-49FA-8F71-384C1B5E7DE1}"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0DB9DC6-CCCC-429B-8E63-88745345A8C4}" type="datetimeFigureOut">
              <a:rPr lang="en-US" smtClean="0"/>
              <a:pPr/>
              <a:t>10/23/2011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BF31D-D61A-49FA-8F71-384C1B5E7DE1}" type="slidenum">
              <a:rPr lang="en-US" smtClean="0"/>
              <a:pPr/>
              <a:t>‹#›</a:t>
            </a:fld>
            <a:endParaRPr lang="en-US" dirty="0"/>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B0DB9DC6-CCCC-429B-8E63-88745345A8C4}" type="datetimeFigureOut">
              <a:rPr lang="en-US" smtClean="0"/>
              <a:pPr/>
              <a:t>10/23/2011</a:t>
            </a:fld>
            <a:endParaRPr lang="en-US" dirty="0"/>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F8BF31D-D61A-49FA-8F71-384C1B5E7DE1}" type="slidenum">
              <a:rPr lang="en-US" smtClean="0"/>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paynefullproject.wikispaces.com/hom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fredericknewspost.com/sections/blogs/blog.htm?bid=113" TargetMode="External"/><Relationship Id="rId2" Type="http://schemas.openxmlformats.org/officeDocument/2006/relationships/hyperlink" Target="http://www.wordiq.com/definition/Columbian_Exchange" TargetMode="External"/><Relationship Id="rId1" Type="http://schemas.openxmlformats.org/officeDocument/2006/relationships/slideLayout" Target="../slideLayouts/slideLayout2.xml"/><Relationship Id="rId4" Type="http://schemas.openxmlformats.org/officeDocument/2006/relationships/hyperlink" Target="http://www.garden.org/zipzone/"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www.google.com/imgres?q=diversity+in+the+workplace&amp;um=1&amp;hl=en&amp;biw=1440&amp;bih=781&amp;tbm=isch&amp;tbnid=qQ-r4i-1kfu9oM:&amp;imgrefurl=http" TargetMode="External"/><Relationship Id="rId13" Type="http://schemas.openxmlformats.org/officeDocument/2006/relationships/hyperlink" Target="http://codysewell.com/Katrina%20Damage.jpg" TargetMode="External"/><Relationship Id="rId18" Type="http://schemas.openxmlformats.org/officeDocument/2006/relationships/hyperlink" Target="http://www.scientificamerican.com/article.cfm?id=continuing-effects-of-9-11" TargetMode="External"/><Relationship Id="rId3" Type="http://schemas.openxmlformats.org/officeDocument/2006/relationships/hyperlink" Target="http://www.slideshare.net/shruti27bhatia/diversity-management-the-challenges-and-opportunities-presentation" TargetMode="External"/><Relationship Id="rId21" Type="http://schemas.openxmlformats.org/officeDocument/2006/relationships/hyperlink" Target="http://www.ehow.com/about_5405096_effects-stock-market-crash.html" TargetMode="External"/><Relationship Id="rId7" Type="http://schemas.openxmlformats.org/officeDocument/2006/relationships/hyperlink" Target="http://www.cairmichigan.org/files/64261237422091DiversityTraining.jpg&amp;w=300&amp;h=335&amp;ei=e4ifTpPlIcWIsQK-hoHHBQ&amp;zoom=1&amp;iact=rc&amp;dur=319&amp;sig=110831591304682748215&amp;page=2&amp;tbnh=146&amp;tbnw=135&amp;start=25&amp;ndsp=27&amp;ved=1t:429,r:14,s:25&amp;tx=40&amp;ty=92" TargetMode="External"/><Relationship Id="rId12" Type="http://schemas.openxmlformats.org/officeDocument/2006/relationships/hyperlink" Target="http://warrensburg.k12.mo.us/iadventure/Spring03/FBailey/hurricane-weather-opal.jpg" TargetMode="External"/><Relationship Id="rId17" Type="http://schemas.openxmlformats.org/officeDocument/2006/relationships/hyperlink" Target="http://www.everyculture.com/To-Z/" TargetMode="External"/><Relationship Id="rId2" Type="http://schemas.openxmlformats.org/officeDocument/2006/relationships/hyperlink" Target="http://www.filmfestivals.com/pixus/festivals/generic/twin_tower_attack.jpg" TargetMode="External"/><Relationship Id="rId16" Type="http://schemas.openxmlformats.org/officeDocument/2006/relationships/hyperlink" Target="http://en.wikipedia.org/wiki/Land_development" TargetMode="External"/><Relationship Id="rId20" Type="http://schemas.openxmlformats.org/officeDocument/2006/relationships/hyperlink" Target="http://www.thenewamerican.com/index.php/usnews/crime/4572-911-terror-attacks-a-their-effect-on-america" TargetMode="External"/><Relationship Id="rId1" Type="http://schemas.openxmlformats.org/officeDocument/2006/relationships/slideLayout" Target="../slideLayouts/slideLayout2.xml"/><Relationship Id="rId6" Type="http://schemas.openxmlformats.org/officeDocument/2006/relationships/hyperlink" Target="http://www.ethnoconnect.com/html/articles_09.html" TargetMode="External"/><Relationship Id="rId11" Type="http://schemas.openxmlformats.org/officeDocument/2006/relationships/hyperlink" Target="http://www.katrina.noaa.gov/images/katrina-08-28-2005.jpg" TargetMode="External"/><Relationship Id="rId5" Type="http://schemas.openxmlformats.org/officeDocument/2006/relationships/hyperlink" Target="http://www.epicparenting.com/wp-content/uploads/2011/06/diversity-2.jpg&amp;w=2400&amp;h=1977&amp;ei=KYafTqCyBaiGsgKa1_yDBQ&amp;zoom=1&amp;iact=hc&amp;vpx=744&amp;vpy=143&amp;dur=2171&amp;hovh=204&amp;hovw=247&amp;tx=151&amp;ty=139&amp;sig=110831591304682748215&amp;page=1&amp;tbnh=132&amp;tbnw=161&amp;start=0&amp;ndsp=29&amp;ved=1t:429,r:3,s:0" TargetMode="External"/><Relationship Id="rId15" Type="http://schemas.openxmlformats.org/officeDocument/2006/relationships/hyperlink" Target="http://www.usatoday.com/weather/storms/tornadoes/story/2011-10-19/South-Florida-Tornadoes/50829368/1" TargetMode="External"/><Relationship Id="rId10" Type="http://schemas.openxmlformats.org/officeDocument/2006/relationships/hyperlink" Target="http://maps.howstuffworks.com/north-america-climate-map.htm" TargetMode="External"/><Relationship Id="rId19" Type="http://schemas.openxmlformats.org/officeDocument/2006/relationships/hyperlink" Target="http://airtravel.about.com/b/2006/09/10/the-after-effects-for-air-travel-post-911.htm" TargetMode="External"/><Relationship Id="rId4" Type="http://schemas.openxmlformats.org/officeDocument/2006/relationships/hyperlink" Target="http://www.google.com/imgres?q=diversity+in+the+usa&amp;um=1&amp;hl=en&amp;sa=N&amp;biw=1440&amp;bih=781&amp;tbm=isch&amp;tbnid=QeoHYQ9q4DOo0M:&amp;imgrefurl=http" TargetMode="External"/><Relationship Id="rId9" Type="http://schemas.openxmlformats.org/officeDocument/2006/relationships/hyperlink" Target="http://www.worldatlas.com/webimage/countrys/nalnd.htm" TargetMode="External"/><Relationship Id="rId14" Type="http://schemas.openxmlformats.org/officeDocument/2006/relationships/hyperlink" Target="http://www.pctonline.com/Gulf-Coast-PCOs-Katrina-rebuild.aspx"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Times New Roman" pitchFamily="18" charset="0"/>
                <a:cs typeface="Times New Roman" pitchFamily="18" charset="0"/>
              </a:rPr>
              <a:t>North America: United States Student Lead Presentations</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84685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t>F. The major historical events and cultural groups that have shaped both the US and Canada</a:t>
            </a:r>
            <a:endParaRPr lang="en-US" sz="3200" dirty="0"/>
          </a:p>
        </p:txBody>
      </p:sp>
      <p:sp>
        <p:nvSpPr>
          <p:cNvPr id="2" name="Content Placeholder 1"/>
          <p:cNvSpPr>
            <a:spLocks noGrp="1"/>
          </p:cNvSpPr>
          <p:nvPr>
            <p:ph sz="quarter" idx="1"/>
          </p:nvPr>
        </p:nvSpPr>
        <p:spPr/>
        <p:txBody>
          <a:bodyPr>
            <a:noAutofit/>
          </a:bodyPr>
          <a:lstStyle/>
          <a:p>
            <a:r>
              <a:rPr lang="en-US" sz="1800" dirty="0"/>
              <a:t>Discovery of America- Christopher Columbus discovers America by accident in 1492. Originally he was in search of India but came across America instead.</a:t>
            </a:r>
          </a:p>
          <a:p>
            <a:r>
              <a:rPr lang="en-US" sz="1800" dirty="0"/>
              <a:t>Independence Day- On July 4</a:t>
            </a:r>
            <a:r>
              <a:rPr lang="en-US" sz="1800" baseline="30000" dirty="0"/>
              <a:t>th</a:t>
            </a:r>
            <a:r>
              <a:rPr lang="en-US" sz="1800" dirty="0"/>
              <a:t>, 1776, the thirteen original colonies declared independence from Great Britain.</a:t>
            </a:r>
          </a:p>
          <a:p>
            <a:r>
              <a:rPr lang="en-US" sz="1800" dirty="0"/>
              <a:t>Civil War- the American Civil war was fought from 1861 until 1865. It was under Abraham Lincoln’s presidency that this war occurred.  The eleven southern “slave states” formed the Confederacy. The remaining 25 states formed the Union.  The union won the war and slavery was abolished.</a:t>
            </a:r>
          </a:p>
          <a:p>
            <a:r>
              <a:rPr lang="en-US" sz="1800" dirty="0"/>
              <a:t>World War II- World War II lasted from 1939 until 1945. Although America originally refused to get involved in the war, we joined the Allies, which included Greece, Australia, Syria and Chile, after Pearl Harbor was bombed by Japan on December 7</a:t>
            </a:r>
            <a:r>
              <a:rPr lang="en-US" sz="1800" baseline="30000" dirty="0"/>
              <a:t>th</a:t>
            </a:r>
            <a:r>
              <a:rPr lang="en-US" sz="1800" dirty="0"/>
              <a:t>, 1941. This had terrible effects for Japanese-Americans, they lost land, had their homes and shops closed, were often beaten and moved to concentration-camp like facilities. America dropped two atom bombs on the Japanese cities on Nagasaki and Hiroshima on August 6</a:t>
            </a:r>
            <a:r>
              <a:rPr lang="en-US" sz="1800" baseline="30000" dirty="0"/>
              <a:t>th</a:t>
            </a:r>
            <a:r>
              <a:rPr lang="en-US" sz="1800" dirty="0"/>
              <a:t>, 1945.</a:t>
            </a:r>
          </a:p>
          <a:p>
            <a:endParaRPr lang="en-US" sz="1800" dirty="0"/>
          </a:p>
        </p:txBody>
      </p:sp>
    </p:spTree>
    <p:extLst>
      <p:ext uri="{BB962C8B-B14F-4D97-AF65-F5344CB8AC3E}">
        <p14:creationId xmlns:p14="http://schemas.microsoft.com/office/powerpoint/2010/main" val="325990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990600"/>
          </a:xfrm>
        </p:spPr>
        <p:txBody>
          <a:bodyPr/>
          <a:lstStyle/>
          <a:p>
            <a:r>
              <a:rPr lang="en-US" dirty="0" smtClean="0"/>
              <a:t>F. Continued</a:t>
            </a:r>
            <a:endParaRPr lang="en-US" dirty="0"/>
          </a:p>
        </p:txBody>
      </p:sp>
      <p:sp>
        <p:nvSpPr>
          <p:cNvPr id="2" name="Content Placeholder 1"/>
          <p:cNvSpPr>
            <a:spLocks noGrp="1"/>
          </p:cNvSpPr>
          <p:nvPr>
            <p:ph sz="quarter" idx="1"/>
          </p:nvPr>
        </p:nvSpPr>
        <p:spPr>
          <a:xfrm>
            <a:off x="457200" y="1219200"/>
            <a:ext cx="8229600" cy="5638800"/>
          </a:xfrm>
        </p:spPr>
        <p:txBody>
          <a:bodyPr>
            <a:noAutofit/>
          </a:bodyPr>
          <a:lstStyle/>
          <a:p>
            <a:r>
              <a:rPr lang="en-US" sz="1600" dirty="0"/>
              <a:t>Little Rock Nine- Many years after cases such as </a:t>
            </a:r>
            <a:r>
              <a:rPr lang="en-US" sz="1600" dirty="0" err="1"/>
              <a:t>Plessy</a:t>
            </a:r>
            <a:r>
              <a:rPr lang="en-US" sz="1600" dirty="0"/>
              <a:t> v. Ferguson and Brown v. Board of Education, the government said the schools were to be de-segregated. However, not many schools did so. Nine African-American students were enrolled in Little Rock Central High School in Arkansas in 1957. Only eight of these students graduated, the 9</a:t>
            </a:r>
            <a:r>
              <a:rPr lang="en-US" sz="1600" baseline="30000" dirty="0"/>
              <a:t>th</a:t>
            </a:r>
            <a:r>
              <a:rPr lang="en-US" sz="1600" dirty="0"/>
              <a:t> decided to leave the school because of constant bullying and discrimination. Though none of them lived to see what they accomplished, it’s because of kids like them that schools are not separated today.</a:t>
            </a:r>
          </a:p>
          <a:p>
            <a:r>
              <a:rPr lang="en-US" sz="1600" dirty="0"/>
              <a:t>September 11, 2001- Regarded as one of the darkest days in modern American history, 9/11 was when the twin towers were attacked by hijackers. Soon after, officials traced the bombings back to Al-Qaida, a terrorist group based in Iraq. In response, America waged war on Iraq and increased the number of troops in Afghanistan. Ten years later, we still have troops stationed in those countries in addition to many others.</a:t>
            </a:r>
          </a:p>
          <a:p>
            <a:r>
              <a:rPr lang="en-US" sz="1600" dirty="0"/>
              <a:t>Hurricane Katrina- On August 28</a:t>
            </a:r>
            <a:r>
              <a:rPr lang="en-US" sz="1600" baseline="30000" dirty="0"/>
              <a:t>th</a:t>
            </a:r>
            <a:r>
              <a:rPr lang="en-US" sz="1600" dirty="0"/>
              <a:t>, a category 5 hurricane hit the Gulf of Mexico. Nearly 2000 people died in the actual hurricane but the aftermath caused much more havoc and devastation. Entire neighborhoods in New Orleans were destroyed. FEMA stepped in and tried to help but many people claim that they didn’t really do anything to help the victims themselves. Some of the areas that were affected were never able to be reconstructed to their previous glory.</a:t>
            </a:r>
          </a:p>
          <a:p>
            <a:r>
              <a:rPr lang="en-US" sz="1600" dirty="0"/>
              <a:t>Election of President Obama- On November 4</a:t>
            </a:r>
            <a:r>
              <a:rPr lang="en-US" sz="1600" baseline="30000" dirty="0"/>
              <a:t>th</a:t>
            </a:r>
            <a:r>
              <a:rPr lang="en-US" sz="1600" dirty="0"/>
              <a:t>, 2008, Barack Obama was the first African-American president to be elected. This election had the highest voter turnout in years. Many people say this election showed how racially divided the country really was.</a:t>
            </a:r>
          </a:p>
          <a:p>
            <a:endParaRPr lang="en-US" sz="1600" dirty="0"/>
          </a:p>
        </p:txBody>
      </p:sp>
    </p:spTree>
    <p:extLst>
      <p:ext uri="{BB962C8B-B14F-4D97-AF65-F5344CB8AC3E}">
        <p14:creationId xmlns:p14="http://schemas.microsoft.com/office/powerpoint/2010/main" val="4036020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74638"/>
            <a:ext cx="7772400" cy="1325562"/>
          </a:xfrm>
        </p:spPr>
        <p:txBody>
          <a:bodyPr>
            <a:noAutofit/>
          </a:bodyPr>
          <a:lstStyle/>
          <a:p>
            <a:r>
              <a:rPr lang="en-US" sz="3200" dirty="0" smtClean="0">
                <a:latin typeface="Times New Roman" pitchFamily="18" charset="0"/>
                <a:cs typeface="Times New Roman" pitchFamily="18" charset="0"/>
              </a:rPr>
              <a:t>G. The current issues that face the countries today, such as terrorism, urban sprawl and the benefits challenges of diversity</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a:xfrm>
            <a:off x="228600" y="1447800"/>
            <a:ext cx="8915400" cy="5410200"/>
          </a:xfrm>
        </p:spPr>
        <p:txBody>
          <a:bodyPr>
            <a:noAutofit/>
          </a:bodyPr>
          <a:lstStyle/>
          <a:p>
            <a:r>
              <a:rPr lang="en-US" sz="2000" b="1" u="sng" dirty="0" smtClean="0">
                <a:latin typeface="Times New Roman" pitchFamily="18" charset="0"/>
                <a:cs typeface="Times New Roman" pitchFamily="18" charset="0"/>
              </a:rPr>
              <a:t>TERRORISM:</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~After the tragedy on September 11, 2011 the NYPD (New York Police Department) created their own Counter-Terrorism Bureau. People are putting their trust in them to keep them safe from any other attacks on New York.</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 few lawyers asked a U.S. District judge if they could tell The NYPD to let it be known what they are doing, and why they are doing it. The NYPD has been pressured recently to see what is going on behind the scenes.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~New York seems high at stake for terrorism considering high tourism and it is a home for finance. This makes them feel the need to protect themselves, especially because it had already occurred once.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~In 2004 NYPD started to deactivate plots for terrorism, instead of just waiting for them to happen and then come to the rescue.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Rakers</a:t>
            </a:r>
            <a:r>
              <a:rPr lang="en-US" sz="2000" dirty="0" smtClean="0">
                <a:latin typeface="Times New Roman" pitchFamily="18" charset="0"/>
                <a:cs typeface="Times New Roman" pitchFamily="18" charset="0"/>
              </a:rPr>
              <a:t> (undercover policeman) have been going and interacting with different communities to see if there is any suspicious activity happening.</a:t>
            </a:r>
            <a:br>
              <a:rPr lang="en-US" sz="2000"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059275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G. Continued</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Autofit/>
          </a:bodyPr>
          <a:lstStyle/>
          <a:p>
            <a:r>
              <a:rPr lang="en-US" sz="2000" b="1" u="sng" dirty="0">
                <a:latin typeface="Times New Roman" pitchFamily="18" charset="0"/>
                <a:cs typeface="Times New Roman" pitchFamily="18" charset="0"/>
              </a:rPr>
              <a:t>Negative About Urban Sprawl:</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~Urban Sprawl is causing lots of uproar among the people who want to “go greener”. Those people are upset because people keep moving further and further from cities because of cheap land and housing. They complain that instead of protecting the environment we are making things worse with urban sprawl because we are selling and buying more land for homes, but that means that we are going to be cutting down more trees. Also, once you have a lot of houses in one area more buildings and shopping is going to pop up in that area, which doesn’t help Mother Nature that much</a:t>
            </a:r>
            <a:r>
              <a:rPr lang="en-US" sz="2000" dirty="0" smtClean="0">
                <a:latin typeface="Times New Roman" pitchFamily="18" charset="0"/>
                <a:cs typeface="Times New Roman" pitchFamily="18" charset="0"/>
              </a:rPr>
              <a:t>.</a:t>
            </a:r>
          </a:p>
          <a:p>
            <a:r>
              <a:rPr lang="en-US" sz="2000" b="1" u="sng" dirty="0" smtClean="0">
                <a:latin typeface="Times New Roman" pitchFamily="18" charset="0"/>
                <a:cs typeface="Times New Roman" pitchFamily="18" charset="0"/>
              </a:rPr>
              <a:t>Things </a:t>
            </a:r>
            <a:r>
              <a:rPr lang="en-US" sz="2000" b="1" u="sng" dirty="0">
                <a:latin typeface="Times New Roman" pitchFamily="18" charset="0"/>
                <a:cs typeface="Times New Roman" pitchFamily="18" charset="0"/>
              </a:rPr>
              <a:t>Trying to Stop Urban Sprawl:</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~Natural Boundaries are keeping urban sprawl at bay. In Los Vegas there is not too much water there because it is in the middle of the desert. The supply of water is in the city, so not many people are going to stray too far.</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~Tennessee required municipalities to create urban growth boundaries in 1998. This means that they said that some land cannot be developed.</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G. Continued</a:t>
            </a:r>
            <a:endParaRPr lang="en-US"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normAutofit fontScale="92500"/>
          </a:bodyPr>
          <a:lstStyle/>
          <a:p>
            <a:r>
              <a:rPr lang="en-US" dirty="0">
                <a:latin typeface="Times New Roman" pitchFamily="18" charset="0"/>
                <a:cs typeface="Times New Roman" pitchFamily="18" charset="0"/>
              </a:rPr>
              <a:t>It is no secret that the USA is diverse and always will be. We've been a huge mix of races, religion, culture, behavior, and much more. A big impact diversity has is in the workplace causing differences in attitude and performance. Although all the diverse people work together, they still maintain their distinct identities</a:t>
            </a:r>
            <a:r>
              <a:rPr lang="en-US" dirty="0" smtClean="0">
                <a:latin typeface="Times New Roman" pitchFamily="18" charset="0"/>
                <a:cs typeface="Times New Roman" pitchFamily="18" charset="0"/>
              </a:rPr>
              <a:t>.</a:t>
            </a:r>
          </a:p>
          <a:p>
            <a:r>
              <a:rPr lang="en-US" i="1" dirty="0" smtClean="0">
                <a:latin typeface="Times New Roman" pitchFamily="18" charset="0"/>
                <a:cs typeface="Times New Roman" pitchFamily="18" charset="0"/>
              </a:rPr>
              <a:t>Most </a:t>
            </a:r>
            <a:r>
              <a:rPr lang="en-US" i="1" dirty="0">
                <a:latin typeface="Times New Roman" pitchFamily="18" charset="0"/>
                <a:cs typeface="Times New Roman" pitchFamily="18" charset="0"/>
              </a:rPr>
              <a:t>companies in the workplace realize the diversity is very beneficial</a:t>
            </a:r>
            <a:r>
              <a:rPr lang="en-US" i="1" dirty="0" smtClean="0">
                <a:latin typeface="Times New Roman" pitchFamily="18" charset="0"/>
                <a:cs typeface="Times New Roman" pitchFamily="18" charset="0"/>
              </a:rPr>
              <a:t>. These </a:t>
            </a:r>
            <a:r>
              <a:rPr lang="en-US" i="1" dirty="0">
                <a:latin typeface="Times New Roman" pitchFamily="18" charset="0"/>
                <a:cs typeface="Times New Roman" pitchFamily="18" charset="0"/>
              </a:rPr>
              <a:t>benefits include new attitudes, new language skills, global understanding, new processes, and new solutions to difficult problems. These abilities are needed for businesses, so they can interact with different cultures and clients and take part in today's global market place.</a:t>
            </a:r>
            <a:br>
              <a:rPr lang="en-US" i="1" dirty="0">
                <a:latin typeface="Times New Roman" pitchFamily="18" charset="0"/>
                <a:cs typeface="Times New Roman" pitchFamily="18" charset="0"/>
              </a:rPr>
            </a:br>
            <a:endParaRPr lang="en-US" i="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893282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H. Identify the major landforms and climate/vegetation regions in North America</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a:xfrm>
            <a:off x="699247" y="1447800"/>
            <a:ext cx="7745505" cy="5105399"/>
          </a:xfrm>
        </p:spPr>
        <p:txBody>
          <a:bodyPr>
            <a:normAutofit fontScale="85000" lnSpcReduction="20000"/>
          </a:bodyPr>
          <a:lstStyle/>
          <a:p>
            <a:r>
              <a:rPr lang="en-US" sz="3300" dirty="0">
                <a:latin typeface="Times New Roman" pitchFamily="18" charset="0"/>
                <a:cs typeface="Times New Roman" pitchFamily="18" charset="0"/>
              </a:rPr>
              <a:t>Landforms in  the United States: </a:t>
            </a:r>
          </a:p>
          <a:p>
            <a:pPr marL="0" indent="0">
              <a:buNone/>
            </a:pPr>
            <a:r>
              <a:rPr lang="en-US" sz="3300" dirty="0">
                <a:latin typeface="Times New Roman" pitchFamily="18" charset="0"/>
                <a:cs typeface="Times New Roman" pitchFamily="18" charset="0"/>
              </a:rPr>
              <a:t>In the USA  there is a very wide variety of landforms all across its large spread of land. These landforms can determine where a person wants to live because of the climate, weather, and maybe even the types of natural disasters that may happen. Some of the landforms in the United States are large mountain ranges, such as the Appalachian mountains, or the Rocky mountains which are both included and stretched across many different states. You can also find large plains scattered in the USA like the Coastal Plains and the Great plains, which include bayous, deltas, marshes, mud flats, and swamps! </a:t>
            </a:r>
            <a:endParaRPr lang="en-US" sz="3300" dirty="0" smtClean="0">
              <a:latin typeface="Times New Roman" pitchFamily="18" charset="0"/>
              <a:cs typeface="Times New Roman" pitchFamily="18" charset="0"/>
            </a:endParaRPr>
          </a:p>
          <a:p>
            <a:pPr marL="0" indent="0">
              <a:buNone/>
            </a:pPr>
            <a:endParaRPr lang="en-US" sz="3300" dirty="0" smtClean="0"/>
          </a:p>
          <a:p>
            <a:endParaRPr lang="en-US" sz="3300" dirty="0"/>
          </a:p>
          <a:p>
            <a:pPr marL="0" indent="0">
              <a:buNone/>
            </a:pPr>
            <a:endParaRPr lang="en-US" sz="3100" dirty="0" smtClean="0"/>
          </a:p>
          <a:p>
            <a:endParaRPr lang="en-US" dirty="0"/>
          </a:p>
        </p:txBody>
      </p:sp>
    </p:spTree>
    <p:extLst>
      <p:ext uri="{BB962C8B-B14F-4D97-AF65-F5344CB8AC3E}">
        <p14:creationId xmlns:p14="http://schemas.microsoft.com/office/powerpoint/2010/main" val="2939026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H. Continued</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r>
              <a:rPr lang="en-US" sz="2800" dirty="0" smtClean="0">
                <a:latin typeface="Times New Roman" pitchFamily="18" charset="0"/>
                <a:cs typeface="Times New Roman" pitchFamily="18" charset="0"/>
              </a:rPr>
              <a:t>Climate zones in the United States:</a:t>
            </a:r>
          </a:p>
          <a:p>
            <a:pPr marL="0" indent="0">
              <a:buNone/>
            </a:pPr>
            <a:r>
              <a:rPr lang="en-US" sz="2800" dirty="0" smtClean="0">
                <a:latin typeface="Times New Roman" pitchFamily="18" charset="0"/>
                <a:cs typeface="Times New Roman" pitchFamily="18" charset="0"/>
              </a:rPr>
              <a:t>The climate zones in the united states exist in the interior of the land. The United States has a large section of land that is very dry. Another climate zone that can be found in the USA is temperate meaning that they have  warm, dry summers  and cool, wet winters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also water plays a large part in this climate  zone. There is also a small area of a cold climate. This means that in this area of land seasonal temperature vary widely.  </a:t>
            </a:r>
          </a:p>
          <a:p>
            <a:pPr marL="0" indent="0">
              <a:buNone/>
            </a:pPr>
            <a:endParaRPr lang="en-US" sz="2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t>I. Discuss impaction of European colonization on North America</a:t>
            </a:r>
            <a:endParaRPr lang="en-US" sz="3200" dirty="0"/>
          </a:p>
        </p:txBody>
      </p:sp>
      <p:sp>
        <p:nvSpPr>
          <p:cNvPr id="2" name="Content Placeholder 1"/>
          <p:cNvSpPr>
            <a:spLocks noGrp="1"/>
          </p:cNvSpPr>
          <p:nvPr>
            <p:ph sz="quarter" idx="1"/>
          </p:nvPr>
        </p:nvSpPr>
        <p:spPr>
          <a:xfrm>
            <a:off x="457200" y="1219200"/>
            <a:ext cx="8229600" cy="5562600"/>
          </a:xfrm>
        </p:spPr>
        <p:txBody>
          <a:bodyPr>
            <a:normAutofit fontScale="70000" lnSpcReduction="20000"/>
          </a:bodyPr>
          <a:lstStyle/>
          <a:p>
            <a:r>
              <a:rPr lang="en-US" b="1" u="sng" dirty="0"/>
              <a:t>1ST SLIDE</a:t>
            </a:r>
            <a:endParaRPr lang="en-US" b="1" dirty="0"/>
          </a:p>
          <a:p>
            <a:pPr marL="0" indent="0">
              <a:buNone/>
            </a:pPr>
            <a:r>
              <a:rPr lang="en-US" b="1" dirty="0"/>
              <a:t>‍USA is a mostly western culture that was </a:t>
            </a:r>
            <a:r>
              <a:rPr lang="en-US" b="1" dirty="0" err="1"/>
              <a:t>orignally</a:t>
            </a:r>
            <a:r>
              <a:rPr lang="en-US" b="1" dirty="0"/>
              <a:t> started and </a:t>
            </a:r>
            <a:r>
              <a:rPr lang="en-US" b="1" dirty="0" err="1"/>
              <a:t>influnced</a:t>
            </a:r>
            <a:r>
              <a:rPr lang="en-US" b="1" dirty="0"/>
              <a:t> by Europeans. Even though we are a </a:t>
            </a:r>
            <a:r>
              <a:rPr lang="en-US" b="1" dirty="0" err="1"/>
              <a:t>compleatly</a:t>
            </a:r>
            <a:r>
              <a:rPr lang="en-US" b="1" dirty="0"/>
              <a:t> </a:t>
            </a:r>
            <a:r>
              <a:rPr lang="en-US" b="1" dirty="0" err="1"/>
              <a:t>diffrent</a:t>
            </a:r>
            <a:r>
              <a:rPr lang="en-US" b="1" dirty="0"/>
              <a:t> nation with </a:t>
            </a:r>
            <a:r>
              <a:rPr lang="en-US" b="1" dirty="0" err="1"/>
              <a:t>diffrent</a:t>
            </a:r>
            <a:r>
              <a:rPr lang="en-US" b="1" dirty="0"/>
              <a:t> customs and traditions we can still trace our way of life back to the Europeans.</a:t>
            </a:r>
          </a:p>
          <a:p>
            <a:r>
              <a:rPr lang="en-US" dirty="0"/>
              <a:t/>
            </a:r>
            <a:br>
              <a:rPr lang="en-US" dirty="0"/>
            </a:br>
            <a:r>
              <a:rPr lang="en-US" b="1" dirty="0"/>
              <a:t>‍</a:t>
            </a:r>
            <a:r>
              <a:rPr lang="en-US" b="1" u="sng" dirty="0"/>
              <a:t>2ND SLIDE</a:t>
            </a:r>
            <a:endParaRPr lang="en-US" b="1" dirty="0"/>
          </a:p>
          <a:p>
            <a:pPr marL="0" indent="0">
              <a:buNone/>
            </a:pPr>
            <a:r>
              <a:rPr lang="en-US" b="1" dirty="0"/>
              <a:t>‍</a:t>
            </a:r>
            <a:r>
              <a:rPr lang="en-US" b="1" u="sng" dirty="0"/>
              <a:t>Now</a:t>
            </a:r>
            <a:endParaRPr lang="en-US" b="1" dirty="0"/>
          </a:p>
          <a:p>
            <a:pPr marL="0" indent="0">
              <a:buNone/>
            </a:pPr>
            <a:r>
              <a:rPr lang="en-US" b="1" dirty="0"/>
              <a:t>‍celebrations</a:t>
            </a:r>
          </a:p>
          <a:p>
            <a:pPr marL="0" indent="0">
              <a:buNone/>
            </a:pPr>
            <a:r>
              <a:rPr lang="en-US" b="1" dirty="0" err="1" smtClean="0"/>
              <a:t>cultral</a:t>
            </a:r>
            <a:r>
              <a:rPr lang="en-US" b="1" dirty="0" smtClean="0"/>
              <a:t> </a:t>
            </a:r>
            <a:r>
              <a:rPr lang="en-US" b="1" dirty="0" err="1"/>
              <a:t>inhertience</a:t>
            </a:r>
            <a:endParaRPr lang="en-US" b="1" dirty="0"/>
          </a:p>
          <a:p>
            <a:pPr marL="0" indent="0">
              <a:buNone/>
            </a:pPr>
            <a:r>
              <a:rPr lang="en-US" b="1" dirty="0"/>
              <a:t>‍Ties</a:t>
            </a:r>
          </a:p>
          <a:p>
            <a:pPr marL="0" indent="0">
              <a:buNone/>
            </a:pPr>
            <a:r>
              <a:rPr lang="en-US" b="1" dirty="0"/>
              <a:t>‍languages</a:t>
            </a:r>
          </a:p>
          <a:p>
            <a:pPr marL="0" indent="0">
              <a:buNone/>
            </a:pPr>
            <a:r>
              <a:rPr lang="en-US" b="1" dirty="0"/>
              <a:t>‍religion</a:t>
            </a:r>
          </a:p>
          <a:p>
            <a:pPr marL="0" indent="0">
              <a:buNone/>
            </a:pPr>
            <a:r>
              <a:rPr lang="en-US" b="1" dirty="0"/>
              <a:t>‍majority of population </a:t>
            </a:r>
            <a:r>
              <a:rPr lang="en-US" b="1" dirty="0" err="1"/>
              <a:t>fron</a:t>
            </a:r>
            <a:r>
              <a:rPr lang="en-US" b="1" dirty="0"/>
              <a:t> European dissent</a:t>
            </a:r>
          </a:p>
          <a:p>
            <a:pPr marL="0" indent="0">
              <a:buNone/>
            </a:pPr>
            <a:r>
              <a:rPr lang="en-US" b="1" dirty="0"/>
              <a:t>‍</a:t>
            </a:r>
            <a:r>
              <a:rPr lang="en-US" b="1" dirty="0" err="1"/>
              <a:t>lititure</a:t>
            </a:r>
            <a:endParaRPr lang="en-US" b="1" dirty="0"/>
          </a:p>
          <a:p>
            <a:pPr marL="0" indent="0">
              <a:buNone/>
            </a:pPr>
            <a:r>
              <a:rPr lang="en-US" b="1" dirty="0"/>
              <a:t>‍art</a:t>
            </a:r>
          </a:p>
          <a:p>
            <a:pPr marL="0" indent="0">
              <a:buNone/>
            </a:pPr>
            <a:r>
              <a:rPr lang="en-US" b="1" dirty="0"/>
              <a:t>‍</a:t>
            </a:r>
            <a:r>
              <a:rPr lang="en-US" b="1" dirty="0" err="1"/>
              <a:t>ritutuals</a:t>
            </a:r>
            <a:endParaRPr lang="en-US" b="1" dirty="0"/>
          </a:p>
          <a:p>
            <a:pPr marL="0" indent="0">
              <a:buNone/>
            </a:pPr>
            <a:r>
              <a:rPr lang="en-US" b="1" dirty="0"/>
              <a:t>‍food</a:t>
            </a:r>
          </a:p>
          <a:p>
            <a:pPr marL="0" indent="0">
              <a:buNone/>
            </a:pPr>
            <a:r>
              <a:rPr lang="en-US" dirty="0"/>
              <a:t/>
            </a:r>
            <a:br>
              <a:rPr lang="en-US" dirty="0"/>
            </a:br>
            <a:endParaRPr lang="en-US" dirty="0"/>
          </a:p>
        </p:txBody>
      </p:sp>
    </p:spTree>
    <p:extLst>
      <p:ext uri="{BB962C8B-B14F-4D97-AF65-F5344CB8AC3E}">
        <p14:creationId xmlns:p14="http://schemas.microsoft.com/office/powerpoint/2010/main" val="3572660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Continued</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a:t>
            </a:r>
            <a:r>
              <a:rPr lang="en-US" b="1" u="sng" dirty="0" smtClean="0"/>
              <a:t>THEN</a:t>
            </a:r>
            <a:endParaRPr lang="en-US" b="1" dirty="0"/>
          </a:p>
          <a:p>
            <a:pPr marL="0" indent="0">
              <a:buNone/>
            </a:pPr>
            <a:r>
              <a:rPr lang="en-US" b="1" dirty="0"/>
              <a:t>‍customs</a:t>
            </a:r>
          </a:p>
          <a:p>
            <a:pPr marL="0" indent="0">
              <a:buNone/>
            </a:pPr>
            <a:r>
              <a:rPr lang="en-US" b="1" dirty="0"/>
              <a:t>‍legal system</a:t>
            </a:r>
          </a:p>
          <a:p>
            <a:pPr marL="0" indent="0">
              <a:buNone/>
            </a:pPr>
            <a:r>
              <a:rPr lang="en-US" b="1" dirty="0"/>
              <a:t>‍traditions</a:t>
            </a:r>
          </a:p>
          <a:p>
            <a:pPr marL="0" indent="0">
              <a:buNone/>
            </a:pPr>
            <a:r>
              <a:rPr lang="en-US" b="1" dirty="0"/>
              <a:t>gender roles</a:t>
            </a:r>
          </a:p>
          <a:p>
            <a:pPr marL="0" indent="0">
              <a:buNone/>
            </a:pPr>
            <a:r>
              <a:rPr lang="en-US" b="1" dirty="0"/>
              <a:t>‍cultures</a:t>
            </a:r>
          </a:p>
          <a:p>
            <a:r>
              <a:rPr lang="en-US" b="1" dirty="0"/>
              <a:t>‍</a:t>
            </a:r>
            <a:r>
              <a:rPr lang="en-US" b="1" u="sng" dirty="0"/>
              <a:t>CHANGED</a:t>
            </a:r>
            <a:endParaRPr lang="en-US" b="1" dirty="0"/>
          </a:p>
          <a:p>
            <a:pPr marL="0" indent="0">
              <a:buNone/>
            </a:pPr>
            <a:r>
              <a:rPr lang="en-US" b="1" dirty="0"/>
              <a:t>‍tradition</a:t>
            </a:r>
          </a:p>
          <a:p>
            <a:pPr marL="0" indent="0">
              <a:buNone/>
            </a:pPr>
            <a:r>
              <a:rPr lang="en-US" b="1" dirty="0"/>
              <a:t>‍entertainment</a:t>
            </a:r>
          </a:p>
          <a:p>
            <a:pPr marL="0" indent="0">
              <a:buNone/>
            </a:pPr>
            <a:r>
              <a:rPr lang="en-US" b="1" dirty="0"/>
              <a:t>‍</a:t>
            </a:r>
            <a:r>
              <a:rPr lang="en-US" b="1" dirty="0" err="1"/>
              <a:t>dilect</a:t>
            </a:r>
            <a:endParaRPr lang="en-US" b="1" dirty="0"/>
          </a:p>
          <a:p>
            <a:pPr marL="0" indent="0">
              <a:buNone/>
            </a:pPr>
            <a:r>
              <a:rPr lang="en-US" b="1" dirty="0"/>
              <a:t>‍government</a:t>
            </a:r>
          </a:p>
          <a:p>
            <a:endParaRPr lang="en-US" dirty="0"/>
          </a:p>
        </p:txBody>
      </p:sp>
    </p:spTree>
    <p:extLst>
      <p:ext uri="{BB962C8B-B14F-4D97-AF65-F5344CB8AC3E}">
        <p14:creationId xmlns:p14="http://schemas.microsoft.com/office/powerpoint/2010/main" val="471066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t>J. Analyze the impact of natural and environmental disasters</a:t>
            </a:r>
            <a:endParaRPr lang="en-US" sz="3200" dirty="0"/>
          </a:p>
        </p:txBody>
      </p:sp>
      <p:sp>
        <p:nvSpPr>
          <p:cNvPr id="2" name="Content Placeholder 1"/>
          <p:cNvSpPr>
            <a:spLocks noGrp="1"/>
          </p:cNvSpPr>
          <p:nvPr>
            <p:ph sz="quarter" idx="1"/>
          </p:nvPr>
        </p:nvSpPr>
        <p:spPr/>
        <p:txBody>
          <a:bodyPr>
            <a:normAutofit fontScale="85000" lnSpcReduction="20000"/>
          </a:bodyPr>
          <a:lstStyle/>
          <a:p>
            <a:r>
              <a:rPr lang="en-US" dirty="0"/>
              <a:t>SUMMARY 4 TORNADOE ARTICLE:</a:t>
            </a:r>
            <a:br>
              <a:rPr lang="en-US" dirty="0"/>
            </a:br>
            <a:r>
              <a:rPr lang="en-US" dirty="0"/>
              <a:t>~One of three tornadoes left a mile or longer stretch of damage in Florida.</a:t>
            </a:r>
            <a:br>
              <a:rPr lang="en-US" dirty="0"/>
            </a:br>
            <a:r>
              <a:rPr lang="en-US" dirty="0"/>
              <a:t>~In Plantation and Sunrise there were 50 homes damaged and about 12 of those were severely damaged!</a:t>
            </a:r>
            <a:br>
              <a:rPr lang="en-US" dirty="0"/>
            </a:br>
            <a:r>
              <a:rPr lang="en-US" dirty="0"/>
              <a:t>~ Tornadoes can rip roofing off of houses, blast windows out of there frame, and strip down homes to only their structures.</a:t>
            </a:r>
            <a:br>
              <a:rPr lang="en-US" dirty="0"/>
            </a:br>
            <a:r>
              <a:rPr lang="en-US" dirty="0"/>
              <a:t>~Tornadoes have strong enough winds to do lots of damage, and sometimes the winds get up to 65 mph, 85 mph or even 120 mph</a:t>
            </a:r>
            <a:r>
              <a:rPr lang="en-US" dirty="0" smtClean="0"/>
              <a:t>!</a:t>
            </a:r>
          </a:p>
          <a:p>
            <a:r>
              <a:rPr lang="en-US" dirty="0"/>
              <a:t>In August 29, 2005, Hurricane Katrina hit the Gulf Coast. By the time the hurricane had ended, multiple cities were underwater, and the destruction ranged over 100 miles, costing are 75 billion dollars in repairs. The impact of this hurricane still affects those citizens today who lost their homes, belongings, and family members in the storm.</a:t>
            </a:r>
            <a:br>
              <a:rPr lang="en-US" dirty="0"/>
            </a:b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4003393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74638"/>
            <a:ext cx="7772400" cy="1325562"/>
          </a:xfrm>
        </p:spPr>
        <p:txBody>
          <a:bodyPr>
            <a:noAutofit/>
          </a:bodyPr>
          <a:lstStyle/>
          <a:p>
            <a:r>
              <a:rPr lang="en-US" sz="3200" dirty="0" smtClean="0">
                <a:latin typeface="Times New Roman" pitchFamily="18" charset="0"/>
                <a:cs typeface="Times New Roman" pitchFamily="18" charset="0"/>
              </a:rPr>
              <a:t>A. Due to the vast land mass and diverse topography, the US and Canada are a part of a region </a:t>
            </a:r>
            <a:r>
              <a:rPr lang="en-US" sz="3200" dirty="0">
                <a:latin typeface="Times New Roman" pitchFamily="18" charset="0"/>
                <a:cs typeface="Times New Roman" pitchFamily="18" charset="0"/>
              </a:rPr>
              <a:t>r</a:t>
            </a:r>
            <a:r>
              <a:rPr lang="en-US" sz="3200" dirty="0" smtClean="0">
                <a:latin typeface="Times New Roman" pitchFamily="18" charset="0"/>
                <a:cs typeface="Times New Roman" pitchFamily="18" charset="0"/>
              </a:rPr>
              <a:t>ich in natural resources</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a:xfrm>
            <a:off x="457200" y="1752600"/>
            <a:ext cx="8229600" cy="4343400"/>
          </a:xfrm>
        </p:spPr>
        <p:txBody>
          <a:bodyPr>
            <a:normAutofit/>
          </a:bodyPr>
          <a:lstStyle/>
          <a:p>
            <a:r>
              <a:rPr lang="en-US" dirty="0" smtClean="0">
                <a:latin typeface="Times New Roman" pitchFamily="18" charset="0"/>
                <a:cs typeface="Times New Roman" pitchFamily="18" charset="0"/>
              </a:rPr>
              <a:t>Since the United States lies over many geographically diverse regions such as forests, mountains and plains, we are rich in naturals resources such as lumber from forests, mineral deposits from mountains, and the Ranching Industry which exists due to places like the Southern Plains.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None/>
            </a:pPr>
            <a:endParaRPr lang="en-US" dirty="0"/>
          </a:p>
        </p:txBody>
      </p:sp>
    </p:spTree>
    <p:extLst>
      <p:ext uri="{BB962C8B-B14F-4D97-AF65-F5344CB8AC3E}">
        <p14:creationId xmlns:p14="http://schemas.microsoft.com/office/powerpoint/2010/main" val="2029916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t>K. Describe the relationship between land and cultural development</a:t>
            </a:r>
            <a:endParaRPr lang="en-US" sz="3200" dirty="0"/>
          </a:p>
        </p:txBody>
      </p:sp>
      <p:sp>
        <p:nvSpPr>
          <p:cNvPr id="2" name="Content Placeholder 1"/>
          <p:cNvSpPr>
            <a:spLocks noGrp="1"/>
          </p:cNvSpPr>
          <p:nvPr>
            <p:ph sz="quarter" idx="1"/>
          </p:nvPr>
        </p:nvSpPr>
        <p:spPr/>
        <p:txBody>
          <a:bodyPr>
            <a:normAutofit/>
          </a:bodyPr>
          <a:lstStyle/>
          <a:p>
            <a:pPr marL="0" indent="0">
              <a:buNone/>
            </a:pPr>
            <a:r>
              <a:rPr lang="en-US" sz="2500" b="1" dirty="0">
                <a:latin typeface="Times New Roman" pitchFamily="18" charset="0"/>
                <a:cs typeface="Times New Roman" pitchFamily="18" charset="0"/>
              </a:rPr>
              <a:t>Land development refers to altering the landscape in any number of ways such as:</a:t>
            </a:r>
          </a:p>
          <a:p>
            <a:r>
              <a:rPr lang="en-US" sz="2500" dirty="0">
                <a:latin typeface="Times New Roman" pitchFamily="18" charset="0"/>
                <a:cs typeface="Times New Roman" pitchFamily="18" charset="0"/>
              </a:rPr>
              <a:t>changing landforms from a natural or semi-natural state for a purpose such as agriculture or </a:t>
            </a:r>
            <a:r>
              <a:rPr lang="en-US" sz="2500" dirty="0">
                <a:latin typeface="Times New Roman" pitchFamily="18" charset="0"/>
                <a:cs typeface="Times New Roman" pitchFamily="18" charset="0"/>
                <a:hlinkClick r:id="rId2" action="ppaction://hlinkfile"/>
              </a:rPr>
              <a:t>housing</a:t>
            </a:r>
            <a:endParaRPr lang="en-US" sz="2500" dirty="0">
              <a:latin typeface="Times New Roman" pitchFamily="18" charset="0"/>
              <a:cs typeface="Times New Roman" pitchFamily="18" charset="0"/>
            </a:endParaRPr>
          </a:p>
          <a:p>
            <a:r>
              <a:rPr lang="en-US" sz="2500" dirty="0">
                <a:latin typeface="Times New Roman" pitchFamily="18" charset="0"/>
                <a:cs typeface="Times New Roman" pitchFamily="18" charset="0"/>
              </a:rPr>
              <a:t>subdividing real estate into lots, typically for the purpose of </a:t>
            </a:r>
            <a:r>
              <a:rPr lang="en-US" sz="2500" dirty="0">
                <a:latin typeface="Times New Roman" pitchFamily="18" charset="0"/>
                <a:cs typeface="Times New Roman" pitchFamily="18" charset="0"/>
                <a:hlinkClick r:id="rId2" action="ppaction://hlinkfile"/>
              </a:rPr>
              <a:t>building homes</a:t>
            </a:r>
            <a:endParaRPr lang="en-US" sz="2500" dirty="0">
              <a:latin typeface="Times New Roman" pitchFamily="18" charset="0"/>
              <a:cs typeface="Times New Roman" pitchFamily="18" charset="0"/>
            </a:endParaRPr>
          </a:p>
          <a:p>
            <a:r>
              <a:rPr lang="en-US" sz="2500" dirty="0">
                <a:latin typeface="Times New Roman" pitchFamily="18" charset="0"/>
                <a:cs typeface="Times New Roman" pitchFamily="18" charset="0"/>
                <a:hlinkClick r:id="rId2" action="ppaction://hlinkfile"/>
              </a:rPr>
              <a:t>developing</a:t>
            </a:r>
            <a:r>
              <a:rPr lang="en-US" sz="2500" dirty="0">
                <a:latin typeface="Times New Roman" pitchFamily="18" charset="0"/>
                <a:cs typeface="Times New Roman" pitchFamily="18" charset="0"/>
              </a:rPr>
              <a:t> property or changing its purpose, for example by converting an unused factory complex into </a:t>
            </a:r>
            <a:r>
              <a:rPr lang="en-US" sz="2500" dirty="0" smtClean="0">
                <a:latin typeface="Times New Roman" pitchFamily="18" charset="0"/>
                <a:cs typeface="Times New Roman" pitchFamily="18" charset="0"/>
              </a:rPr>
              <a:t>condominiums</a:t>
            </a:r>
          </a:p>
          <a:p>
            <a:pPr marL="0" indent="0">
              <a:buNone/>
            </a:pPr>
            <a:r>
              <a:rPr lang="en-US" dirty="0"/>
              <a:t/>
            </a:r>
            <a:br>
              <a:rPr lang="en-US" dirty="0"/>
            </a:br>
            <a:endParaRPr lang="en-US" dirty="0"/>
          </a:p>
        </p:txBody>
      </p:sp>
    </p:spTree>
    <p:extLst>
      <p:ext uri="{BB962C8B-B14F-4D97-AF65-F5344CB8AC3E}">
        <p14:creationId xmlns:p14="http://schemas.microsoft.com/office/powerpoint/2010/main" val="1006509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914400"/>
          </a:xfrm>
        </p:spPr>
        <p:txBody>
          <a:bodyPr/>
          <a:lstStyle/>
          <a:p>
            <a:r>
              <a:rPr lang="en-US" dirty="0" smtClean="0"/>
              <a:t>K. Continued</a:t>
            </a:r>
            <a:endParaRPr lang="en-US" dirty="0"/>
          </a:p>
        </p:txBody>
      </p:sp>
      <p:sp>
        <p:nvSpPr>
          <p:cNvPr id="2" name="Content Placeholder 1"/>
          <p:cNvSpPr>
            <a:spLocks noGrp="1"/>
          </p:cNvSpPr>
          <p:nvPr>
            <p:ph sz="quarter" idx="1"/>
          </p:nvPr>
        </p:nvSpPr>
        <p:spPr>
          <a:xfrm>
            <a:off x="457200" y="1143000"/>
            <a:ext cx="8229600" cy="4953000"/>
          </a:xfrm>
        </p:spPr>
        <p:txBody>
          <a:bodyPr>
            <a:noAutofit/>
          </a:bodyPr>
          <a:lstStyle/>
          <a:p>
            <a:r>
              <a:rPr lang="en-US" sz="1800" b="1" dirty="0"/>
              <a:t>US Culture</a:t>
            </a:r>
            <a:r>
              <a:rPr lang="en-US" sz="1800" dirty="0"/>
              <a:t/>
            </a:r>
            <a:br>
              <a:rPr lang="en-US" sz="1800" dirty="0"/>
            </a:br>
            <a:r>
              <a:rPr lang="en-US" sz="1800" dirty="0"/>
              <a:t>People in the United States come from many different</a:t>
            </a:r>
            <a:br>
              <a:rPr lang="en-US" sz="1800" dirty="0"/>
            </a:br>
            <a:r>
              <a:rPr lang="en-US" sz="1800" dirty="0"/>
              <a:t>homelands. They have a variety of customs, traditions, and</a:t>
            </a:r>
            <a:br>
              <a:rPr lang="en-US" sz="1800" dirty="0"/>
            </a:br>
            <a:r>
              <a:rPr lang="en-US" sz="1800" dirty="0"/>
              <a:t>foods. They do share many of the same values, though. U.S.</a:t>
            </a:r>
            <a:br>
              <a:rPr lang="en-US" sz="1800" dirty="0"/>
            </a:br>
            <a:r>
              <a:rPr lang="en-US" sz="1800" dirty="0"/>
              <a:t>citizens care about individual freedoms, equal opportunities,</a:t>
            </a:r>
            <a:br>
              <a:rPr lang="en-US" sz="1800" dirty="0"/>
            </a:br>
            <a:r>
              <a:rPr lang="en-US" sz="1800" dirty="0"/>
              <a:t>fair treatment of people regardless of differences, private</a:t>
            </a:r>
            <a:br>
              <a:rPr lang="en-US" sz="1800" dirty="0"/>
            </a:br>
            <a:r>
              <a:rPr lang="en-US" sz="1800" dirty="0"/>
              <a:t>ownership of property, and education. Many of these values</a:t>
            </a:r>
            <a:br>
              <a:rPr lang="en-US" sz="1800" dirty="0"/>
            </a:br>
            <a:r>
              <a:rPr lang="en-US" sz="1800" dirty="0"/>
              <a:t>help define American culture.</a:t>
            </a:r>
            <a:br>
              <a:rPr lang="en-US" sz="1800" dirty="0"/>
            </a:br>
            <a:r>
              <a:rPr lang="en-US" sz="1800" dirty="0"/>
              <a:t/>
            </a:r>
            <a:br>
              <a:rPr lang="en-US" sz="1800" dirty="0"/>
            </a:br>
            <a:r>
              <a:rPr lang="en-US" sz="1800" dirty="0"/>
              <a:t>About 70 percent of American citizens are members of religious groups.</a:t>
            </a:r>
            <a:br>
              <a:rPr lang="en-US" sz="1800" dirty="0"/>
            </a:br>
            <a:r>
              <a:rPr lang="en-US" sz="1800" dirty="0"/>
              <a:t>Leisure activities in the United States reflect the</a:t>
            </a:r>
            <a:br>
              <a:rPr lang="en-US" sz="1800" dirty="0"/>
            </a:br>
            <a:r>
              <a:rPr lang="en-US" sz="1800" dirty="0"/>
              <a:t>influence of other cultures. A good example would be like soccer coming</a:t>
            </a:r>
            <a:br>
              <a:rPr lang="en-US" sz="1800" dirty="0"/>
            </a:br>
            <a:r>
              <a:rPr lang="en-US" sz="1800" dirty="0"/>
              <a:t>from England. The movie and television</a:t>
            </a:r>
            <a:br>
              <a:rPr lang="en-US" sz="1800" dirty="0"/>
            </a:br>
            <a:r>
              <a:rPr lang="en-US" sz="1800" dirty="0"/>
              <a:t>industries were developed in the United States, although</a:t>
            </a:r>
            <a:br>
              <a:rPr lang="en-US" sz="1800" dirty="0"/>
            </a:br>
            <a:r>
              <a:rPr lang="en-US" sz="1800" dirty="0"/>
              <a:t>they were affected by other cultures.</a:t>
            </a:r>
            <a:br>
              <a:rPr lang="en-US" sz="1800" dirty="0"/>
            </a:br>
            <a:r>
              <a:rPr lang="en-US" sz="1800" dirty="0"/>
              <a:t>The international popularity of American music is an</a:t>
            </a:r>
            <a:br>
              <a:rPr lang="en-US" sz="1800" dirty="0"/>
            </a:br>
            <a:r>
              <a:rPr lang="en-US" sz="1800" dirty="0"/>
              <a:t>example of the globalization of culture. Today, cultural influences often</a:t>
            </a:r>
            <a:br>
              <a:rPr lang="en-US" sz="1800" dirty="0"/>
            </a:br>
            <a:r>
              <a:rPr lang="en-US" sz="1800" dirty="0"/>
              <a:t>cross national boundaries. Modern communication offers</a:t>
            </a:r>
            <a:br>
              <a:rPr lang="en-US" sz="1800" dirty="0"/>
            </a:br>
            <a:r>
              <a:rPr lang="en-US" sz="1800" dirty="0"/>
              <a:t>fast and easy ways to share the products and creations of</a:t>
            </a:r>
            <a:br>
              <a:rPr lang="en-US" sz="1800" dirty="0"/>
            </a:br>
            <a:r>
              <a:rPr lang="en-US" sz="1800" dirty="0"/>
              <a:t>different cultures.</a:t>
            </a:r>
            <a:br>
              <a:rPr lang="en-US" sz="1800" dirty="0"/>
            </a:br>
            <a:endParaRPr lang="en-US" sz="1800" dirty="0"/>
          </a:p>
        </p:txBody>
      </p:sp>
    </p:spTree>
    <p:extLst>
      <p:ext uri="{BB962C8B-B14F-4D97-AF65-F5344CB8AC3E}">
        <p14:creationId xmlns:p14="http://schemas.microsoft.com/office/powerpoint/2010/main" val="2977936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L. Analyze the significance of the history and current events of the region</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normAutofit fontScale="85000" lnSpcReduction="20000"/>
          </a:bodyPr>
          <a:lstStyle/>
          <a:p>
            <a:r>
              <a:rPr lang="en-US" dirty="0" smtClean="0"/>
              <a:t>Current Events:</a:t>
            </a:r>
          </a:p>
          <a:p>
            <a:pPr marL="0" indent="0">
              <a:buNone/>
            </a:pPr>
            <a:r>
              <a:rPr lang="en-US" dirty="0"/>
              <a:t>The recent </a:t>
            </a:r>
            <a:r>
              <a:rPr lang="en-US" u="sng" dirty="0">
                <a:hlinkClick r:id="" action="ppaction://hlinkfile"/>
              </a:rPr>
              <a:t>stock</a:t>
            </a:r>
            <a:r>
              <a:rPr lang="en-US" dirty="0"/>
              <a:t> market crash has delivered a devastating blow to millions of people and thousands of companies around the world. The stock market crash has been significant for a variety of reasons, the most prominent among them being wealth destruction. Estimates vary on exactly how much individuals and companies lost, but most figures are in the ballpark of tens of trillions. These losses have not only been catastrophic in their own right, but by reducing the value of collateral holdings and investments, they've created a condition of increased risk and higher borrowing costs for businesses, which will in all likelihood negatively affect their profit margins and ability to hire and retain employees for years to come</a:t>
            </a:r>
            <a:r>
              <a:rPr lang="en-US" dirty="0" smtClean="0"/>
              <a:t>.</a:t>
            </a:r>
            <a:endParaRPr lang="en-US" dirty="0" smtClean="0"/>
          </a:p>
          <a:p>
            <a:r>
              <a:rPr lang="en-US" dirty="0" smtClean="0"/>
              <a:t>History:</a:t>
            </a:r>
          </a:p>
          <a:p>
            <a:pPr marL="0" indent="0">
              <a:buNone/>
            </a:pPr>
            <a:r>
              <a:rPr lang="en-US" dirty="0" smtClean="0"/>
              <a:t>9/11 has had lasting effects on the US. </a:t>
            </a:r>
            <a:r>
              <a:rPr lang="en-US" dirty="0" smtClean="0"/>
              <a:t>9/11 has effected the airline industry. Some airlines are still on the path of financial recovery.  Airlines have also upped their security since the attack and has been just as cautious or perhaps even more so. </a:t>
            </a:r>
            <a:endParaRPr lang="en-US" dirty="0"/>
          </a:p>
        </p:txBody>
      </p:sp>
    </p:spTree>
    <p:extLst>
      <p:ext uri="{BB962C8B-B14F-4D97-AF65-F5344CB8AC3E}">
        <p14:creationId xmlns:p14="http://schemas.microsoft.com/office/powerpoint/2010/main" val="3938210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Sources</a:t>
            </a:r>
            <a:endParaRPr lang="en-US" dirty="0">
              <a:latin typeface="Times New Roman" pitchFamily="18" charset="0"/>
              <a:cs typeface="Times New Roman" pitchFamily="18" charset="0"/>
            </a:endParaRPr>
          </a:p>
        </p:txBody>
      </p:sp>
      <p:sp>
        <p:nvSpPr>
          <p:cNvPr id="2" name="Content Placeholder 1"/>
          <p:cNvSpPr>
            <a:spLocks noGrp="1"/>
          </p:cNvSpPr>
          <p:nvPr>
            <p:ph sz="quarter" idx="1"/>
          </p:nvPr>
        </p:nvSpPr>
        <p:spPr>
          <a:xfrm>
            <a:off x="381000" y="1295400"/>
            <a:ext cx="8305800" cy="5257800"/>
          </a:xfrm>
        </p:spPr>
        <p:txBody>
          <a:bodyPr>
            <a:noAutofit/>
          </a:bodyPr>
          <a:lstStyle/>
          <a:p>
            <a:pPr marL="228600" indent="-228600">
              <a:buAutoNum type="alphaUcPeriod"/>
            </a:pPr>
            <a:r>
              <a:rPr lang="en-US" sz="1100" dirty="0" err="1" smtClean="0"/>
              <a:t>McDOUGAL</a:t>
            </a:r>
            <a:r>
              <a:rPr lang="en-US" sz="1100" dirty="0" smtClean="0"/>
              <a:t> </a:t>
            </a:r>
            <a:r>
              <a:rPr lang="en-US" sz="1100" dirty="0"/>
              <a:t>LITTEL. "Glossary." </a:t>
            </a:r>
            <a:r>
              <a:rPr lang="en-US" sz="1100" i="1" dirty="0"/>
              <a:t>World Geography</a:t>
            </a:r>
            <a:r>
              <a:rPr lang="en-US" sz="1100" dirty="0"/>
              <a:t>. r25. Print. </a:t>
            </a:r>
            <a:endParaRPr lang="en-US" sz="1100" dirty="0" smtClean="0"/>
          </a:p>
          <a:p>
            <a:pPr marL="0" indent="0">
              <a:buNone/>
            </a:pPr>
            <a:r>
              <a:rPr lang="en-US" sz="1100" dirty="0" err="1"/>
              <a:t>McDOUGAL</a:t>
            </a:r>
            <a:r>
              <a:rPr lang="en-US" sz="1100" dirty="0"/>
              <a:t> LITTEL. "Bodies of Water and Landforms." </a:t>
            </a:r>
            <a:r>
              <a:rPr lang="en-US" sz="1100" i="1" dirty="0"/>
              <a:t>World Geography </a:t>
            </a:r>
            <a:r>
              <a:rPr lang="en-US" sz="1100" dirty="0"/>
              <a:t>. 36. Print. </a:t>
            </a:r>
            <a:endParaRPr lang="en-US" sz="1100" dirty="0" smtClean="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rPr>
              <a:t>B. </a:t>
            </a:r>
            <a:r>
              <a:rPr lang="en-US" sz="1100" dirty="0" smtClean="0">
                <a:latin typeface="Times New Roman" pitchFamily="18" charset="0"/>
                <a:cs typeface="Times New Roman" pitchFamily="18" charset="0"/>
                <a:hlinkClick r:id="rId2"/>
              </a:rPr>
              <a:t>Http</a:t>
            </a:r>
            <a:r>
              <a:rPr lang="en-US" sz="1100" dirty="0">
                <a:latin typeface="Times New Roman" pitchFamily="18" charset="0"/>
                <a:cs typeface="Times New Roman" pitchFamily="18" charset="0"/>
                <a:hlinkClick r:id="rId2"/>
              </a:rPr>
              <a:t>://</a:t>
            </a:r>
            <a:r>
              <a:rPr lang="en-US" sz="1100" dirty="0" smtClean="0">
                <a:latin typeface="Times New Roman" pitchFamily="18" charset="0"/>
                <a:cs typeface="Times New Roman" pitchFamily="18" charset="0"/>
                <a:hlinkClick r:id="rId2"/>
              </a:rPr>
              <a:t>www.wordiq.com/definition/Columbian_Exchange</a:t>
            </a:r>
            <a:r>
              <a:rPr lang="en-US" sz="1100" dirty="0" smtClean="0">
                <a:latin typeface="Times New Roman" pitchFamily="18" charset="0"/>
                <a:cs typeface="Times New Roman" pitchFamily="18" charset="0"/>
              </a:rPr>
              <a:t> </a:t>
            </a:r>
          </a:p>
          <a:p>
            <a:pPr marL="0" indent="0">
              <a:buNone/>
            </a:pPr>
            <a:r>
              <a:rPr lang="en-US" sz="1100" dirty="0">
                <a:latin typeface="Times New Roman" pitchFamily="18" charset="0"/>
                <a:cs typeface="Times New Roman" pitchFamily="18" charset="0"/>
                <a:hlinkClick r:id="rId3"/>
              </a:rPr>
              <a:t>http://</a:t>
            </a:r>
            <a:r>
              <a:rPr lang="en-US" sz="1100" dirty="0" smtClean="0">
                <a:latin typeface="Times New Roman" pitchFamily="18" charset="0"/>
                <a:cs typeface="Times New Roman" pitchFamily="18" charset="0"/>
                <a:hlinkClick r:id="rId3"/>
              </a:rPr>
              <a:t>www.fredericknewspost.com/sections/blogs/blog.htm?bid=113</a:t>
            </a:r>
            <a:r>
              <a:rPr lang="en-US" sz="1100" dirty="0" smtClean="0">
                <a:latin typeface="Times New Roman" pitchFamily="18" charset="0"/>
                <a:cs typeface="Times New Roman" pitchFamily="18" charset="0"/>
              </a:rPr>
              <a:t> </a:t>
            </a:r>
          </a:p>
          <a:p>
            <a:pPr marL="0" indent="0">
              <a:buNone/>
            </a:pPr>
            <a:r>
              <a:rPr lang="en-US" sz="1100" dirty="0" err="1"/>
              <a:t>McDOUGAL</a:t>
            </a:r>
            <a:r>
              <a:rPr lang="en-US" sz="1100" dirty="0"/>
              <a:t> LITTEL. "History and Government of the United States." </a:t>
            </a:r>
            <a:r>
              <a:rPr lang="en-US" sz="1100" i="1" dirty="0"/>
              <a:t>World Geography </a:t>
            </a:r>
            <a:r>
              <a:rPr lang="en-US" sz="1100" dirty="0"/>
              <a:t/>
            </a:r>
            <a:br>
              <a:rPr lang="en-US" sz="1100" dirty="0"/>
            </a:br>
            <a:r>
              <a:rPr lang="en-US" sz="1100" dirty="0"/>
              <a:t>     . 136. Print. </a:t>
            </a:r>
            <a:endParaRPr lang="en-US" sz="1100" dirty="0" smtClean="0">
              <a:latin typeface="Times New Roman" pitchFamily="18" charset="0"/>
              <a:cs typeface="Times New Roman" pitchFamily="18" charset="0"/>
            </a:endParaRPr>
          </a:p>
          <a:p>
            <a:pPr>
              <a:buNone/>
            </a:pPr>
            <a:r>
              <a:rPr lang="en-US" sz="1100" dirty="0" smtClean="0">
                <a:latin typeface="Times New Roman" pitchFamily="18" charset="0"/>
                <a:cs typeface="Times New Roman" pitchFamily="18" charset="0"/>
              </a:rPr>
              <a:t>C. APA Practice Organization . (2011). </a:t>
            </a:r>
            <a:r>
              <a:rPr lang="en-US" sz="1100" i="1" dirty="0" smtClean="0">
                <a:latin typeface="Times New Roman" pitchFamily="18" charset="0"/>
                <a:cs typeface="Times New Roman" pitchFamily="18" charset="0"/>
              </a:rPr>
              <a:t>Reaching Out to Diverse Populations: Opportunities and Challenges</a:t>
            </a:r>
            <a:r>
              <a:rPr lang="en-US" sz="1100" dirty="0" smtClean="0">
                <a:latin typeface="Times New Roman" pitchFamily="18" charset="0"/>
                <a:cs typeface="Times New Roman" pitchFamily="18" charset="0"/>
              </a:rPr>
              <a:t>. Retrieved 10 20, 2011, from http://www.apapracticecentral.org/ce/courses/diverse-populations.aspx</a:t>
            </a:r>
          </a:p>
          <a:p>
            <a:pPr>
              <a:buNone/>
            </a:pPr>
            <a:r>
              <a:rPr lang="en-US" sz="1100" dirty="0" err="1" smtClean="0">
                <a:latin typeface="Times New Roman" pitchFamily="18" charset="0"/>
                <a:cs typeface="Times New Roman" pitchFamily="18" charset="0"/>
              </a:rPr>
              <a:t>Scommegna</a:t>
            </a:r>
            <a:r>
              <a:rPr lang="en-US" sz="1100" dirty="0" smtClean="0">
                <a:latin typeface="Times New Roman" pitchFamily="18" charset="0"/>
                <a:cs typeface="Times New Roman" pitchFamily="18" charset="0"/>
              </a:rPr>
              <a:t>, P. (</a:t>
            </a:r>
            <a:r>
              <a:rPr lang="en-US" sz="1100" dirty="0" err="1" smtClean="0">
                <a:latin typeface="Times New Roman" pitchFamily="18" charset="0"/>
                <a:cs typeface="Times New Roman" pitchFamily="18" charset="0"/>
              </a:rPr>
              <a:t>n.d</a:t>
            </a:r>
            <a:r>
              <a:rPr lang="en-US" sz="1100" dirty="0" smtClean="0">
                <a:latin typeface="Times New Roman" pitchFamily="18" charset="0"/>
                <a:cs typeface="Times New Roman" pitchFamily="18" charset="0"/>
              </a:rPr>
              <a:t>.). </a:t>
            </a:r>
            <a:r>
              <a:rPr lang="en-US" sz="1100" i="1" dirty="0" smtClean="0">
                <a:latin typeface="Times New Roman" pitchFamily="18" charset="0"/>
                <a:cs typeface="Times New Roman" pitchFamily="18" charset="0"/>
              </a:rPr>
              <a:t>PRB: Public Reference</a:t>
            </a:r>
            <a:r>
              <a:rPr lang="en-US" sz="1100" dirty="0" smtClean="0">
                <a:latin typeface="Times New Roman" pitchFamily="18" charset="0"/>
                <a:cs typeface="Times New Roman" pitchFamily="18" charset="0"/>
              </a:rPr>
              <a:t>. Retrieved 10 20, 2011, from U.S. Growing Bigger, Older, and More Diverse: http://www.prb.org/Articles/2004/USGrowingBiggerOlderand</a:t>
            </a:r>
          </a:p>
          <a:p>
            <a:pPr marL="0" indent="0">
              <a:buNone/>
            </a:pPr>
            <a:r>
              <a:rPr lang="en-US" sz="1100" dirty="0" smtClean="0">
                <a:latin typeface="Times New Roman" pitchFamily="18" charset="0"/>
                <a:cs typeface="Times New Roman" pitchFamily="18" charset="0"/>
              </a:rPr>
              <a:t>D.</a:t>
            </a:r>
          </a:p>
          <a:p>
            <a:pPr marL="0" indent="0">
              <a:buNone/>
            </a:pPr>
            <a:r>
              <a:rPr lang="en-US" sz="1100" dirty="0" smtClean="0">
                <a:latin typeface="Times New Roman" pitchFamily="18" charset="0"/>
                <a:cs typeface="Times New Roman" pitchFamily="18" charset="0"/>
              </a:rPr>
              <a:t>E</a:t>
            </a:r>
            <a:r>
              <a:rPr lang="en-US" sz="1100" dirty="0" smtClean="0">
                <a:latin typeface="Times New Roman" pitchFamily="18" charset="0"/>
                <a:cs typeface="Times New Roman" pitchFamily="18" charset="0"/>
              </a:rPr>
              <a:t>.</a:t>
            </a:r>
            <a:r>
              <a:rPr lang="en-US" sz="1100" dirty="0">
                <a:hlinkClick r:id="rId4"/>
              </a:rPr>
              <a:t> http://www.garden.org/zipzone/</a:t>
            </a:r>
            <a:endParaRPr lang="en-US" sz="1100" dirty="0"/>
          </a:p>
          <a:p>
            <a:pPr marL="0" indent="0">
              <a:buNone/>
            </a:pPr>
            <a:endParaRPr lang="en-US" sz="11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182363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Sources</a:t>
            </a:r>
            <a:endParaRPr lang="en-US"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normAutofit lnSpcReduction="10000"/>
          </a:bodyPr>
          <a:lstStyle/>
          <a:p>
            <a:pPr marL="0" indent="0">
              <a:buNone/>
            </a:pPr>
            <a:r>
              <a:rPr lang="en-US" sz="1100" dirty="0" smtClean="0">
                <a:latin typeface="Times New Roman" pitchFamily="18" charset="0"/>
                <a:cs typeface="Times New Roman" pitchFamily="18" charset="0"/>
              </a:rPr>
              <a:t>F.</a:t>
            </a:r>
          </a:p>
          <a:p>
            <a:pPr marL="0" indent="0">
              <a:buNone/>
            </a:pPr>
            <a:r>
              <a:rPr lang="en-US" sz="1100" dirty="0" smtClean="0">
                <a:latin typeface="Times New Roman" pitchFamily="18" charset="0"/>
                <a:cs typeface="Times New Roman" pitchFamily="18" charset="0"/>
              </a:rPr>
              <a:t>G.</a:t>
            </a:r>
            <a:r>
              <a:rPr lang="en-US" sz="1100" u="sng" dirty="0">
                <a:latin typeface="Times New Roman" pitchFamily="18" charset="0"/>
                <a:cs typeface="Times New Roman" pitchFamily="18" charset="0"/>
                <a:hlinkClick r:id="rId2"/>
              </a:rPr>
              <a:t> http://www.filmfestivals.com/pixus/festivals/generic/twin_tower_attack.jpg</a:t>
            </a:r>
            <a:r>
              <a:rPr lang="en-US" sz="1100" dirty="0">
                <a:latin typeface="Times New Roman" pitchFamily="18" charset="0"/>
                <a:cs typeface="Times New Roman" pitchFamily="18" charset="0"/>
              </a:rPr>
              <a:t> </a:t>
            </a:r>
            <a:endParaRPr lang="en-US" sz="1100" dirty="0" smtClean="0">
              <a:latin typeface="Times New Roman" pitchFamily="18" charset="0"/>
              <a:cs typeface="Times New Roman" pitchFamily="18" charset="0"/>
            </a:endParaRPr>
          </a:p>
          <a:p>
            <a:pPr marL="0" indent="0">
              <a:buNone/>
            </a:pPr>
            <a:r>
              <a:rPr lang="en-US" sz="1100" dirty="0" smtClean="0">
                <a:latin typeface="Times New Roman" pitchFamily="18" charset="0"/>
                <a:cs typeface="Times New Roman" pitchFamily="18" charset="0"/>
                <a:hlinkClick r:id="rId3"/>
              </a:rPr>
              <a:t>http</a:t>
            </a:r>
            <a:r>
              <a:rPr lang="en-US" sz="1100" dirty="0">
                <a:latin typeface="Times New Roman" pitchFamily="18" charset="0"/>
                <a:cs typeface="Times New Roman" pitchFamily="18" charset="0"/>
                <a:hlinkClick r:id="rId3"/>
              </a:rPr>
              <a:t>://</a:t>
            </a:r>
            <a:r>
              <a:rPr lang="en-US" sz="1100" dirty="0" smtClean="0">
                <a:latin typeface="Times New Roman" pitchFamily="18" charset="0"/>
                <a:cs typeface="Times New Roman" pitchFamily="18" charset="0"/>
                <a:hlinkClick r:id="rId3"/>
              </a:rPr>
              <a:t>www.slideshare.net/shruti27bhatia/diversity-management-the-challenges-and-opportunities-presentation</a:t>
            </a:r>
            <a:r>
              <a:rPr lang="en-US" sz="1100" dirty="0" smtClean="0">
                <a:latin typeface="Times New Roman" pitchFamily="18" charset="0"/>
                <a:cs typeface="Times New Roman" pitchFamily="18" charset="0"/>
                <a:hlinkClick r:id="rId4"/>
              </a:rPr>
              <a:t>http</a:t>
            </a:r>
            <a:r>
              <a:rPr lang="en-US" sz="1100" dirty="0">
                <a:latin typeface="Times New Roman" pitchFamily="18" charset="0"/>
                <a:cs typeface="Times New Roman" pitchFamily="18" charset="0"/>
                <a:hlinkClick r:id="rId4"/>
              </a:rPr>
              <a:t>://www.google.com/imgres?q=diversity+in+the+usa&amp;um=1&amp;hl=en&amp;sa=N&amp;biw=1440&amp;bih=781&amp;tbm=isch&amp;tbnid=QeoHYQ9q4DOo0M:&amp;</a:t>
            </a:r>
            <a:r>
              <a:rPr lang="en-US" sz="1100" dirty="0" smtClean="0">
                <a:latin typeface="Times New Roman" pitchFamily="18" charset="0"/>
                <a:cs typeface="Times New Roman" pitchFamily="18" charset="0"/>
                <a:hlinkClick r:id="rId4"/>
              </a:rPr>
              <a:t>imgrefurl=http</a:t>
            </a:r>
            <a:r>
              <a:rPr lang="en-US" sz="1100" i="1" dirty="0" smtClean="0">
                <a:latin typeface="Times New Roman" pitchFamily="18" charset="0"/>
                <a:cs typeface="Times New Roman" pitchFamily="18" charset="0"/>
                <a:hlinkClick r:id="rId5"/>
              </a:rPr>
              <a:t>http</a:t>
            </a:r>
            <a:r>
              <a:rPr lang="en-US" sz="1100" i="1" dirty="0">
                <a:latin typeface="Times New Roman" pitchFamily="18" charset="0"/>
                <a:cs typeface="Times New Roman" pitchFamily="18" charset="0"/>
                <a:hlinkClick r:id="rId5"/>
              </a:rPr>
              <a:t>://</a:t>
            </a:r>
            <a:r>
              <a:rPr lang="en-US" sz="1100" i="1" dirty="0" smtClean="0">
                <a:latin typeface="Times New Roman" pitchFamily="18" charset="0"/>
                <a:cs typeface="Times New Roman" pitchFamily="18" charset="0"/>
                <a:hlinkClick r:id="rId5"/>
              </a:rPr>
              <a:t>www.epicparenting.com/wp-content/uploads/2011/06/diversity-2.jpg&amp;w=2400&amp;h=1977&amp;ei=KYafTqCyBaiGsgKa1_yDBQ&amp;zoom=1&amp;iact=hc&amp;vpx=744&amp;vpy=143&amp;dur=2171&amp;hovh=204&amp;hovw=247&amp;tx=151&amp;ty=139&amp;sig=110831591304682748215&amp;page=1&amp;tbnh=132&amp;tbnw=161&amp;start=0&amp;ndsp=29&amp;ved=1t:429,r:3,s:0</a:t>
            </a:r>
            <a:r>
              <a:rPr lang="en-US" sz="1100" i="1" dirty="0" smtClean="0">
                <a:latin typeface="Times New Roman" pitchFamily="18" charset="0"/>
                <a:cs typeface="Times New Roman" pitchFamily="18" charset="0"/>
                <a:hlinkClick r:id="rId6"/>
              </a:rPr>
              <a:t>http</a:t>
            </a:r>
            <a:r>
              <a:rPr lang="en-US" sz="1100" i="1" dirty="0">
                <a:latin typeface="Times New Roman" pitchFamily="18" charset="0"/>
                <a:cs typeface="Times New Roman" pitchFamily="18" charset="0"/>
                <a:hlinkClick r:id="rId6"/>
              </a:rPr>
              <a:t>://www.ethnoconnect.com/html/articles_09.html</a:t>
            </a:r>
            <a:r>
              <a:rPr lang="en-US" sz="1100" i="1" dirty="0">
                <a:latin typeface="Times New Roman" pitchFamily="18" charset="0"/>
                <a:cs typeface="Times New Roman" pitchFamily="18" charset="0"/>
              </a:rPr>
              <a:t/>
            </a:r>
            <a:br>
              <a:rPr lang="en-US" sz="1100" i="1" dirty="0">
                <a:latin typeface="Times New Roman" pitchFamily="18" charset="0"/>
                <a:cs typeface="Times New Roman" pitchFamily="18" charset="0"/>
              </a:rPr>
            </a:br>
            <a:r>
              <a:rPr lang="en-US" sz="1100" dirty="0" smtClean="0">
                <a:latin typeface="Times New Roman" pitchFamily="18" charset="0"/>
                <a:cs typeface="Times New Roman" pitchFamily="18" charset="0"/>
                <a:hlinkClick r:id="rId7"/>
              </a:rPr>
              <a:t>http</a:t>
            </a:r>
            <a:r>
              <a:rPr lang="en-US" sz="1100" dirty="0">
                <a:latin typeface="Times New Roman" pitchFamily="18" charset="0"/>
                <a:cs typeface="Times New Roman" pitchFamily="18" charset="0"/>
                <a:hlinkClick r:id="rId7"/>
              </a:rPr>
              <a:t>://www.cairmichigan.org/files/64261237422091DiversityTraining.jpg&amp;w=300&amp;h=335&amp;ei=e4ifTpPlIcWIsQK-hoHHBQ&amp;zoom=1&amp;iact=rc&amp;dur=319&amp;sig=110831591304682748215&amp;page=2&amp;tbnh=146&amp;tbnw=135&amp;start=25&amp;ndsp=27&amp;ved=1t:429,r:14,s:25&amp;tx=40&amp;ty=92</a:t>
            </a:r>
            <a:r>
              <a:rPr lang="en-US" sz="1100" dirty="0">
                <a:latin typeface="Times New Roman" pitchFamily="18" charset="0"/>
                <a:cs typeface="Times New Roman" pitchFamily="18" charset="0"/>
              </a:rPr>
              <a:t> </a:t>
            </a:r>
            <a:r>
              <a:rPr lang="en-US" sz="1100" i="1" dirty="0" smtClean="0">
                <a:latin typeface="Times New Roman" pitchFamily="18" charset="0"/>
                <a:cs typeface="Times New Roman" pitchFamily="18" charset="0"/>
                <a:hlinkClick r:id="rId8"/>
              </a:rPr>
              <a:t>http</a:t>
            </a:r>
            <a:r>
              <a:rPr lang="en-US" sz="1100" i="1" dirty="0">
                <a:latin typeface="Times New Roman" pitchFamily="18" charset="0"/>
                <a:cs typeface="Times New Roman" pitchFamily="18" charset="0"/>
                <a:hlinkClick r:id="rId8"/>
              </a:rPr>
              <a:t>://www.google.com/imgres?q=diversity+in+the+workplace&amp;um=1&amp;hl=en&amp;biw=1440&amp;bih=781&amp;tbm=isch&amp;tbnid=qQ-r4i-1kfu9oM:&amp;imgrefurl=http</a:t>
            </a:r>
            <a:r>
              <a:rPr lang="en-US" sz="1100" i="1" dirty="0">
                <a:latin typeface="Times New Roman" pitchFamily="18" charset="0"/>
                <a:cs typeface="Times New Roman" pitchFamily="18" charset="0"/>
              </a:rPr>
              <a:t/>
            </a:r>
            <a:br>
              <a:rPr lang="en-US" sz="1100" i="1" dirty="0">
                <a:latin typeface="Times New Roman" pitchFamily="18" charset="0"/>
                <a:cs typeface="Times New Roman" pitchFamily="18" charset="0"/>
              </a:rPr>
            </a:br>
            <a:r>
              <a:rPr lang="en-US" sz="1100" dirty="0" smtClean="0">
                <a:latin typeface="Times New Roman" pitchFamily="18" charset="0"/>
                <a:cs typeface="Times New Roman" pitchFamily="18" charset="0"/>
              </a:rPr>
              <a:t>H. first picture and info: </a:t>
            </a:r>
            <a:r>
              <a:rPr lang="en-US" sz="1100" u="sng" dirty="0" smtClean="0">
                <a:latin typeface="Times New Roman" pitchFamily="18" charset="0"/>
                <a:cs typeface="Times New Roman" pitchFamily="18" charset="0"/>
                <a:hlinkClick r:id="rId9"/>
              </a:rPr>
              <a:t>http://www.worldatlas.com/webimage/countrys/nalnd.htm</a:t>
            </a:r>
            <a:r>
              <a:rPr lang="en-US" sz="1100" dirty="0" smtClean="0">
                <a:latin typeface="Times New Roman" pitchFamily="18" charset="0"/>
                <a:cs typeface="Times New Roman" pitchFamily="18" charset="0"/>
              </a:rPr>
              <a:t> (landforms)second picture and info: </a:t>
            </a:r>
            <a:r>
              <a:rPr lang="en-US" sz="1100" u="sng" dirty="0" smtClean="0">
                <a:latin typeface="Times New Roman" pitchFamily="18" charset="0"/>
                <a:cs typeface="Times New Roman" pitchFamily="18" charset="0"/>
                <a:hlinkClick r:id="rId10"/>
              </a:rPr>
              <a:t>http://maps.howstuffworks.com/north-america-climate-map.htm</a:t>
            </a:r>
            <a:r>
              <a:rPr lang="en-US" sz="1100" dirty="0" smtClean="0">
                <a:latin typeface="Times New Roman" pitchFamily="18" charset="0"/>
                <a:cs typeface="Times New Roman" pitchFamily="18" charset="0"/>
              </a:rPr>
              <a:t>  (climate zones)</a:t>
            </a:r>
          </a:p>
          <a:p>
            <a:pPr marL="0" indent="0">
              <a:buNone/>
            </a:pPr>
            <a:r>
              <a:rPr lang="en-US" sz="1100" dirty="0" smtClean="0">
                <a:latin typeface="Times New Roman" pitchFamily="18" charset="0"/>
                <a:cs typeface="Times New Roman" pitchFamily="18" charset="0"/>
              </a:rPr>
              <a:t>I.</a:t>
            </a:r>
          </a:p>
          <a:p>
            <a:pPr marL="0" indent="0">
              <a:buNone/>
            </a:pPr>
            <a:r>
              <a:rPr lang="en-US" sz="1100" dirty="0" smtClean="0">
                <a:latin typeface="Times New Roman" pitchFamily="18" charset="0"/>
                <a:cs typeface="Times New Roman" pitchFamily="18" charset="0"/>
              </a:rPr>
              <a:t>J</a:t>
            </a:r>
            <a:r>
              <a:rPr lang="en-US" sz="1100" dirty="0" smtClean="0">
                <a:latin typeface="Times New Roman" pitchFamily="18" charset="0"/>
                <a:cs typeface="Times New Roman" pitchFamily="18" charset="0"/>
              </a:rPr>
              <a:t>.</a:t>
            </a:r>
            <a:r>
              <a:rPr lang="en-US" sz="1100" dirty="0">
                <a:hlinkClick r:id="rId11"/>
              </a:rPr>
              <a:t> http://www.katrina.noaa.gov/images/katrina-08-28-2005.jpg</a:t>
            </a:r>
            <a:r>
              <a:rPr lang="en-US" sz="1100" dirty="0"/>
              <a:t/>
            </a:r>
            <a:br>
              <a:rPr lang="en-US" sz="1100" dirty="0"/>
            </a:br>
            <a:r>
              <a:rPr lang="en-US" sz="1100" dirty="0" smtClean="0">
                <a:hlinkClick r:id="rId12"/>
              </a:rPr>
              <a:t>http</a:t>
            </a:r>
            <a:r>
              <a:rPr lang="en-US" sz="1100" dirty="0">
                <a:hlinkClick r:id="rId12"/>
              </a:rPr>
              <a:t>://warrensburg.k12.mo.us/iadventure/Spring03/FBailey/hurricane-weather-opal.jpg</a:t>
            </a:r>
            <a:r>
              <a:rPr lang="en-US" sz="1100" dirty="0"/>
              <a:t/>
            </a:r>
            <a:br>
              <a:rPr lang="en-US" sz="1100" dirty="0"/>
            </a:br>
            <a:r>
              <a:rPr lang="en-US" sz="1100" dirty="0" smtClean="0">
                <a:hlinkClick r:id="rId13"/>
              </a:rPr>
              <a:t>http</a:t>
            </a:r>
            <a:r>
              <a:rPr lang="en-US" sz="1100" dirty="0">
                <a:hlinkClick r:id="rId13"/>
              </a:rPr>
              <a:t>://codysewell.com/Katrina%20Damage.jpg</a:t>
            </a:r>
            <a:r>
              <a:rPr lang="en-US" sz="1100" dirty="0"/>
              <a:t> </a:t>
            </a:r>
            <a:endParaRPr lang="en-US" sz="1100" dirty="0"/>
          </a:p>
          <a:p>
            <a:pPr marL="0" indent="0">
              <a:buNone/>
            </a:pPr>
            <a:r>
              <a:rPr lang="en-US" sz="1100" dirty="0" smtClean="0">
                <a:hlinkClick r:id="rId14"/>
              </a:rPr>
              <a:t>http</a:t>
            </a:r>
            <a:r>
              <a:rPr lang="en-US" sz="1100" dirty="0">
                <a:hlinkClick r:id="rId14"/>
              </a:rPr>
              <a:t>://www.pctonline.com/Gulf-Coast-PCOs-Katrina-rebuild.aspx</a:t>
            </a:r>
            <a:r>
              <a:rPr lang="en-US" sz="1100" dirty="0"/>
              <a:t/>
            </a:r>
            <a:br>
              <a:rPr lang="en-US" sz="1100" dirty="0"/>
            </a:br>
            <a:r>
              <a:rPr lang="en-US" sz="1100" dirty="0">
                <a:hlinkClick r:id="rId15"/>
              </a:rPr>
              <a:t>http://www.usatoday.com/weather/storms/tornadoes/story/2011-10-19/South-Florida-Tornadoes/50829368/1</a:t>
            </a:r>
            <a:r>
              <a:rPr lang="en-US" sz="1100" dirty="0"/>
              <a:t> </a:t>
            </a:r>
            <a:endParaRPr lang="en-US" sz="1100" dirty="0" smtClean="0">
              <a:latin typeface="Times New Roman" pitchFamily="18" charset="0"/>
              <a:cs typeface="Times New Roman" pitchFamily="18" charset="0"/>
            </a:endParaRPr>
          </a:p>
          <a:p>
            <a:pPr marL="0" indent="0">
              <a:buNone/>
            </a:pPr>
            <a:r>
              <a:rPr lang="en-US" sz="1100" dirty="0" smtClean="0">
                <a:latin typeface="Times New Roman" pitchFamily="18" charset="0"/>
                <a:cs typeface="Times New Roman" pitchFamily="18" charset="0"/>
              </a:rPr>
              <a:t>K.</a:t>
            </a:r>
            <a:r>
              <a:rPr lang="en-US" sz="1100" dirty="0">
                <a:hlinkClick r:id="rId16"/>
              </a:rPr>
              <a:t> http://en.wikipedia.org/wiki/Land_development</a:t>
            </a:r>
            <a:r>
              <a:rPr lang="en-US" sz="1100" dirty="0"/>
              <a:t>.</a:t>
            </a:r>
            <a:br>
              <a:rPr lang="en-US" sz="1100" dirty="0"/>
            </a:br>
            <a:r>
              <a:rPr lang="en-US" sz="1100" dirty="0">
                <a:hlinkClick r:id="rId17"/>
              </a:rPr>
              <a:t>http://www.everyculture.com/To-Z/</a:t>
            </a:r>
            <a:endParaRPr lang="en-US" sz="1100" dirty="0" smtClean="0">
              <a:latin typeface="Times New Roman" pitchFamily="18" charset="0"/>
              <a:cs typeface="Times New Roman" pitchFamily="18" charset="0"/>
            </a:endParaRPr>
          </a:p>
          <a:p>
            <a:pPr marL="0" indent="0">
              <a:buNone/>
            </a:pPr>
            <a:r>
              <a:rPr lang="en-US" sz="1100" dirty="0" smtClean="0">
                <a:latin typeface="Times New Roman" pitchFamily="18" charset="0"/>
                <a:cs typeface="Times New Roman" pitchFamily="18" charset="0"/>
              </a:rPr>
              <a:t>L</a:t>
            </a:r>
            <a:r>
              <a:rPr lang="en-US" sz="1100" dirty="0">
                <a:latin typeface="Times New Roman" pitchFamily="18" charset="0"/>
                <a:cs typeface="Times New Roman" pitchFamily="18" charset="0"/>
              </a:rPr>
              <a:t>. </a:t>
            </a:r>
            <a:r>
              <a:rPr lang="en-US" sz="1100" dirty="0">
                <a:latin typeface="Times New Roman" pitchFamily="18" charset="0"/>
                <a:cs typeface="Times New Roman" pitchFamily="18" charset="0"/>
                <a:hlinkClick r:id="rId18"/>
              </a:rPr>
              <a:t>http://</a:t>
            </a:r>
            <a:r>
              <a:rPr lang="en-US" sz="1100" dirty="0" smtClean="0">
                <a:latin typeface="Times New Roman" pitchFamily="18" charset="0"/>
                <a:cs typeface="Times New Roman" pitchFamily="18" charset="0"/>
                <a:hlinkClick r:id="rId18"/>
              </a:rPr>
              <a:t>www.scientificamerican.com/article.cfm?id=continuing-effects-of-9-11</a:t>
            </a:r>
            <a:endParaRPr lang="en-US" sz="1100" dirty="0" smtClean="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hlinkClick r:id="rId19"/>
              </a:rPr>
              <a:t>http://</a:t>
            </a:r>
            <a:r>
              <a:rPr lang="en-US" sz="1100" dirty="0" smtClean="0">
                <a:latin typeface="Times New Roman" pitchFamily="18" charset="0"/>
                <a:cs typeface="Times New Roman" pitchFamily="18" charset="0"/>
                <a:hlinkClick r:id="rId19"/>
              </a:rPr>
              <a:t>airtravel.about.com/b/2006/09/10/the-after-effects-for-air-travel-post-911.htm</a:t>
            </a:r>
            <a:endParaRPr lang="en-US" sz="1100" dirty="0" smtClean="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hlinkClick r:id="rId20"/>
              </a:rPr>
              <a:t>http://</a:t>
            </a:r>
            <a:r>
              <a:rPr lang="en-US" sz="1100" dirty="0" smtClean="0">
                <a:latin typeface="Times New Roman" pitchFamily="18" charset="0"/>
                <a:cs typeface="Times New Roman" pitchFamily="18" charset="0"/>
                <a:hlinkClick r:id="rId20"/>
              </a:rPr>
              <a:t>www.thenewamerican.com/index.php/usnews/crime/4572-911-terror-attacks-a-their-effect-on-america</a:t>
            </a:r>
            <a:endParaRPr lang="en-US" sz="1100" dirty="0" smtClean="0">
              <a:latin typeface="Times New Roman" pitchFamily="18" charset="0"/>
              <a:cs typeface="Times New Roman" pitchFamily="18" charset="0"/>
            </a:endParaRPr>
          </a:p>
          <a:p>
            <a:pPr marL="0" indent="0">
              <a:buNone/>
            </a:pPr>
            <a:r>
              <a:rPr lang="en-US" sz="1100" dirty="0">
                <a:latin typeface="Times New Roman" pitchFamily="18" charset="0"/>
                <a:cs typeface="Times New Roman" pitchFamily="18" charset="0"/>
                <a:hlinkClick r:id="rId21"/>
              </a:rPr>
              <a:t>http://</a:t>
            </a:r>
            <a:r>
              <a:rPr lang="en-US" sz="1100" dirty="0" smtClean="0">
                <a:latin typeface="Times New Roman" pitchFamily="18" charset="0"/>
                <a:cs typeface="Times New Roman" pitchFamily="18" charset="0"/>
                <a:hlinkClick r:id="rId21"/>
              </a:rPr>
              <a:t>www.ehow.com/about_5405096_effects-stock-market-crash.html</a:t>
            </a:r>
            <a:endParaRPr lang="en-US" sz="1100" dirty="0" smtClean="0">
              <a:latin typeface="Times New Roman" pitchFamily="18" charset="0"/>
              <a:cs typeface="Times New Roman" pitchFamily="18" charset="0"/>
            </a:endParaRPr>
          </a:p>
          <a:p>
            <a:pPr marL="0" indent="0">
              <a:buNone/>
            </a:pPr>
            <a:endParaRPr lang="en-US" sz="1100" dirty="0" smtClean="0">
              <a:latin typeface="Times New Roman" pitchFamily="18" charset="0"/>
              <a:cs typeface="Times New Roman" pitchFamily="18" charset="0"/>
            </a:endParaRPr>
          </a:p>
          <a:p>
            <a:pPr marL="0" indent="0">
              <a:buNone/>
            </a:pPr>
            <a:endParaRPr lang="en-US" sz="1100" dirty="0">
              <a:latin typeface="Times New Roman" pitchFamily="18" charset="0"/>
              <a:cs typeface="Times New Roman" pitchFamily="18" charset="0"/>
            </a:endParaRPr>
          </a:p>
        </p:txBody>
      </p:sp>
    </p:spTree>
    <p:extLst>
      <p:ext uri="{BB962C8B-B14F-4D97-AF65-F5344CB8AC3E}">
        <p14:creationId xmlns:p14="http://schemas.microsoft.com/office/powerpoint/2010/main" val="452111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A: </a:t>
            </a:r>
            <a:r>
              <a:rPr lang="en-US" dirty="0" err="1" smtClean="0"/>
              <a:t>Katlyn</a:t>
            </a:r>
            <a:r>
              <a:rPr lang="en-US" dirty="0" smtClean="0"/>
              <a:t> Green</a:t>
            </a:r>
          </a:p>
          <a:p>
            <a:r>
              <a:rPr lang="en-US" dirty="0" smtClean="0"/>
              <a:t>B: Jordan Rodriguez</a:t>
            </a:r>
          </a:p>
          <a:p>
            <a:r>
              <a:rPr lang="en-US" dirty="0" smtClean="0"/>
              <a:t>C: Harsh Singh</a:t>
            </a:r>
          </a:p>
          <a:p>
            <a:r>
              <a:rPr lang="en-US" dirty="0" smtClean="0"/>
              <a:t>D: Matthew Palmer</a:t>
            </a:r>
          </a:p>
          <a:p>
            <a:r>
              <a:rPr lang="en-US" dirty="0" smtClean="0"/>
              <a:t>E: Emily </a:t>
            </a:r>
            <a:r>
              <a:rPr lang="en-US" dirty="0" err="1" smtClean="0"/>
              <a:t>Tarbet</a:t>
            </a:r>
            <a:endParaRPr lang="en-US" dirty="0" smtClean="0"/>
          </a:p>
          <a:p>
            <a:r>
              <a:rPr lang="en-US" dirty="0" smtClean="0"/>
              <a:t>F: </a:t>
            </a:r>
            <a:r>
              <a:rPr lang="en-US" dirty="0" err="1" smtClean="0"/>
              <a:t>Najmu</a:t>
            </a:r>
            <a:endParaRPr lang="en-US" dirty="0" smtClean="0"/>
          </a:p>
          <a:p>
            <a:r>
              <a:rPr lang="en-US" dirty="0" smtClean="0"/>
              <a:t>G: </a:t>
            </a:r>
            <a:r>
              <a:rPr lang="en-US" dirty="0" err="1" smtClean="0"/>
              <a:t>Jaslyn</a:t>
            </a:r>
            <a:r>
              <a:rPr lang="en-US" dirty="0" smtClean="0"/>
              <a:t> </a:t>
            </a:r>
            <a:r>
              <a:rPr lang="en-US" dirty="0" err="1" smtClean="0"/>
              <a:t>Wacker</a:t>
            </a:r>
            <a:r>
              <a:rPr lang="en-US" dirty="0" smtClean="0"/>
              <a:t> and Lauren Pick</a:t>
            </a:r>
          </a:p>
          <a:p>
            <a:r>
              <a:rPr lang="en-US" dirty="0" smtClean="0"/>
              <a:t>H: Ally Chavez</a:t>
            </a:r>
          </a:p>
          <a:p>
            <a:r>
              <a:rPr lang="en-US" dirty="0" smtClean="0"/>
              <a:t>I: </a:t>
            </a:r>
            <a:r>
              <a:rPr lang="en-US" dirty="0" err="1" smtClean="0"/>
              <a:t>Sahiti</a:t>
            </a:r>
            <a:r>
              <a:rPr lang="en-US" dirty="0" smtClean="0"/>
              <a:t> </a:t>
            </a:r>
            <a:r>
              <a:rPr lang="en-US" dirty="0" err="1" smtClean="0"/>
              <a:t>Karumari</a:t>
            </a:r>
            <a:endParaRPr lang="en-US" dirty="0" smtClean="0"/>
          </a:p>
          <a:p>
            <a:r>
              <a:rPr lang="en-US" dirty="0" smtClean="0"/>
              <a:t>J: </a:t>
            </a:r>
            <a:r>
              <a:rPr lang="en-US" dirty="0" err="1" smtClean="0"/>
              <a:t>Jaslyn</a:t>
            </a:r>
            <a:r>
              <a:rPr lang="en-US" dirty="0" smtClean="0"/>
              <a:t> </a:t>
            </a:r>
            <a:r>
              <a:rPr lang="en-US" dirty="0" err="1" smtClean="0"/>
              <a:t>Wacker</a:t>
            </a:r>
            <a:r>
              <a:rPr lang="en-US" dirty="0" smtClean="0"/>
              <a:t> and Lauren Pick</a:t>
            </a:r>
          </a:p>
          <a:p>
            <a:r>
              <a:rPr lang="en-US" dirty="0" smtClean="0"/>
              <a:t>K: </a:t>
            </a:r>
            <a:r>
              <a:rPr lang="en-US" dirty="0" err="1" smtClean="0"/>
              <a:t>Kevan</a:t>
            </a:r>
            <a:r>
              <a:rPr lang="en-US" dirty="0" smtClean="0"/>
              <a:t> </a:t>
            </a:r>
            <a:r>
              <a:rPr lang="en-US" dirty="0" err="1" smtClean="0"/>
              <a:t>Pirayandeh</a:t>
            </a:r>
            <a:endParaRPr lang="en-US" dirty="0" smtClean="0"/>
          </a:p>
          <a:p>
            <a:r>
              <a:rPr lang="en-US" dirty="0" smtClean="0"/>
              <a:t>L: </a:t>
            </a:r>
            <a:r>
              <a:rPr lang="en-US" dirty="0" smtClean="0"/>
              <a:t>Jordan Rodriguez</a:t>
            </a:r>
            <a:endParaRPr lang="en-US" dirty="0"/>
          </a:p>
        </p:txBody>
      </p:sp>
    </p:spTree>
    <p:extLst>
      <p:ext uri="{BB962C8B-B14F-4D97-AF65-F5344CB8AC3E}">
        <p14:creationId xmlns:p14="http://schemas.microsoft.com/office/powerpoint/2010/main" val="967349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74638"/>
            <a:ext cx="7772400" cy="1401762"/>
          </a:xfrm>
        </p:spPr>
        <p:txBody>
          <a:bodyPr>
            <a:noAutofit/>
          </a:bodyPr>
          <a:lstStyle/>
          <a:p>
            <a:r>
              <a:rPr lang="en-US" sz="3200" dirty="0" smtClean="0"/>
              <a:t>B. European colonialism has had a lasting impact on the culture and social structures of the region</a:t>
            </a:r>
            <a:endParaRPr lang="en-US" sz="3200" dirty="0"/>
          </a:p>
        </p:txBody>
      </p:sp>
      <p:sp>
        <p:nvSpPr>
          <p:cNvPr id="2" name="Content Placeholder 1"/>
          <p:cNvSpPr>
            <a:spLocks noGrp="1"/>
          </p:cNvSpPr>
          <p:nvPr>
            <p:ph sz="quarter" idx="1"/>
          </p:nvPr>
        </p:nvSpPr>
        <p:spPr>
          <a:xfrm>
            <a:off x="457200" y="2057400"/>
            <a:ext cx="8229600" cy="4419600"/>
          </a:xfrm>
        </p:spPr>
        <p:txBody>
          <a:bodyPr>
            <a:normAutofit/>
          </a:bodyPr>
          <a:lstStyle/>
          <a:p>
            <a:r>
              <a:rPr lang="en-US" dirty="0" smtClean="0">
                <a:latin typeface="Times New Roman" pitchFamily="18" charset="0"/>
                <a:cs typeface="Times New Roman" pitchFamily="18" charset="0"/>
              </a:rPr>
              <a:t>The coming of Europeans started, what historians call, the Columbian Exchange. The Columbian Exchange is the exchange of diseases and goods that we still have today. </a:t>
            </a:r>
          </a:p>
          <a:p>
            <a:r>
              <a:rPr lang="en-US" dirty="0" smtClean="0">
                <a:latin typeface="Times New Roman" pitchFamily="18" charset="0"/>
                <a:cs typeface="Times New Roman" pitchFamily="18" charset="0"/>
              </a:rPr>
              <a:t>Europeans in 1492 brought America technology. Until the Europeans came horses weren’t though t be used as transportation. Common farm animals were unknown because Native Americans hunted for wild bison or deer. The Europeans brought an official language. </a:t>
            </a:r>
          </a:p>
        </p:txBody>
      </p:sp>
    </p:spTree>
    <p:extLst>
      <p:ext uri="{BB962C8B-B14F-4D97-AF65-F5344CB8AC3E}">
        <p14:creationId xmlns:p14="http://schemas.microsoft.com/office/powerpoint/2010/main" val="2745829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C. Diversity brings many benefits and challenges to this region</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normAutofit/>
          </a:bodyPr>
          <a:lstStyle/>
          <a:p>
            <a:r>
              <a:rPr lang="en-US" dirty="0" smtClean="0">
                <a:latin typeface="Times New Roman" pitchFamily="18" charset="0"/>
                <a:cs typeface="Times New Roman" pitchFamily="18" charset="0"/>
              </a:rPr>
              <a:t>Overall Growth of Population</a:t>
            </a:r>
          </a:p>
          <a:p>
            <a:r>
              <a:rPr lang="en-US" dirty="0" smtClean="0">
                <a:latin typeface="Times New Roman" pitchFamily="18" charset="0"/>
                <a:cs typeface="Times New Roman" pitchFamily="18" charset="0"/>
              </a:rPr>
              <a:t>The projections, based on assumptions about future childbearing, mortality, and international migration, are leading to a potential cultural shift. The U.S’ Hispanic and Asian populations are expected to triple by 2050. The non-Hispanic whites are expected to slowly represent about one-half of the nation's population. By 2050 the population of Hispanics will increase from 36 million to 103 million. The Asian population is projected to triple, from 11 million to 33 million.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39872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Continued</a:t>
            </a:r>
            <a:endParaRPr lang="en-US" dirty="0"/>
          </a:p>
        </p:txBody>
      </p:sp>
      <p:sp>
        <p:nvSpPr>
          <p:cNvPr id="3" name="Content Placeholder 2"/>
          <p:cNvSpPr>
            <a:spLocks noGrp="1"/>
          </p:cNvSpPr>
          <p:nvPr>
            <p:ph sz="quarter" idx="1"/>
          </p:nvPr>
        </p:nvSpPr>
        <p:spPr/>
        <p:txBody>
          <a:bodyPr>
            <a:normAutofit/>
          </a:bodyPr>
          <a:lstStyle/>
          <a:p>
            <a:r>
              <a:rPr lang="en-US" dirty="0" smtClean="0">
                <a:latin typeface="Times New Roman" pitchFamily="18" charset="0"/>
                <a:cs typeface="Times New Roman" pitchFamily="18" charset="0"/>
              </a:rPr>
              <a:t>This will slightly more than double their population share, from 4 percent to 8 percent. This could become a problem as America’s cultural identity begins to mix with that of the Hispanic and Asian population. The African </a:t>
            </a:r>
            <a:r>
              <a:rPr lang="en-US" dirty="0" err="1" smtClean="0">
                <a:latin typeface="Times New Roman" pitchFamily="18" charset="0"/>
                <a:cs typeface="Times New Roman" pitchFamily="18" charset="0"/>
              </a:rPr>
              <a:t>Ame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Scommegna</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rican</a:t>
            </a:r>
            <a:r>
              <a:rPr lang="en-US" dirty="0" smtClean="0">
                <a:latin typeface="Times New Roman" pitchFamily="18" charset="0"/>
                <a:cs typeface="Times New Roman" pitchFamily="18" charset="0"/>
              </a:rPr>
              <a:t> population is projected to grow from 36 million to 61 million in 2050, an increase of 71 percent. That change will increase their share of the nation's population from 13 percent in 2000 to 15 percent in 2050.</a:t>
            </a:r>
          </a:p>
          <a:p>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Continued</a:t>
            </a:r>
            <a:endParaRPr lang="en-US" dirty="0"/>
          </a:p>
        </p:txBody>
      </p:sp>
      <p:sp>
        <p:nvSpPr>
          <p:cNvPr id="3" name="Content Placeholder 2"/>
          <p:cNvSpPr>
            <a:spLocks noGrp="1"/>
          </p:cNvSpPr>
          <p:nvPr>
            <p:ph sz="quarter" idx="1"/>
          </p:nvPr>
        </p:nvSpPr>
        <p:spPr>
          <a:xfrm>
            <a:off x="914400" y="1447800"/>
            <a:ext cx="7772400" cy="5105400"/>
          </a:xfrm>
        </p:spPr>
        <p:txBody>
          <a:bodyPr>
            <a:normAutofit fontScale="92500" lnSpcReduction="20000"/>
          </a:bodyPr>
          <a:lstStyle/>
          <a:p>
            <a:r>
              <a:rPr lang="en-US" dirty="0" smtClean="0">
                <a:latin typeface="Times New Roman" pitchFamily="18" charset="0"/>
                <a:cs typeface="Times New Roman" pitchFamily="18" charset="0"/>
              </a:rPr>
              <a:t>Challenges</a:t>
            </a:r>
          </a:p>
          <a:p>
            <a:r>
              <a:rPr lang="en-US" dirty="0" smtClean="0">
                <a:latin typeface="Times New Roman" pitchFamily="18" charset="0"/>
                <a:cs typeface="Times New Roman" pitchFamily="18" charset="0"/>
              </a:rPr>
              <a:t>Such diverse populations can cause many troubles for the origin species of the country as their ideas are matched to meet the general public of the U.S which includes the people who have been born and raised elsewhere where their way of life is different and the way they think the country should be run.  Eventually if the population increases each culture will have different needs from the land and its resources, in a worst case scenario the land might meet its carrying capacity and exceed it. </a:t>
            </a:r>
          </a:p>
          <a:p>
            <a:r>
              <a:rPr lang="en-US" dirty="0" smtClean="0">
                <a:latin typeface="Times New Roman" pitchFamily="18" charset="0"/>
                <a:cs typeface="Times New Roman" pitchFamily="18" charset="0"/>
              </a:rPr>
              <a:t>Another problem might that these cultures would begin to clash with each other and cause the United States not to remain so much “united”. For example the crusades that occurred between the Islamic, Christian, and Jewish cultures clashed with each other. Such also has occurred in India with many Hindus and Muslims.</a:t>
            </a:r>
          </a:p>
          <a:p>
            <a:endParaRPr lang="en-US"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Continued</a:t>
            </a:r>
            <a:endParaRPr lang="en-US" dirty="0"/>
          </a:p>
        </p:txBody>
      </p:sp>
      <p:sp>
        <p:nvSpPr>
          <p:cNvPr id="3" name="Content Placeholder 2"/>
          <p:cNvSpPr>
            <a:spLocks noGrp="1"/>
          </p:cNvSpPr>
          <p:nvPr>
            <p:ph sz="quarter" idx="1"/>
          </p:nvPr>
        </p:nvSpPr>
        <p:spPr>
          <a:xfrm>
            <a:off x="914400" y="1447800"/>
            <a:ext cx="7772400" cy="5257800"/>
          </a:xfrm>
        </p:spPr>
        <p:txBody>
          <a:bodyPr>
            <a:normAutofit fontScale="92500" lnSpcReduction="20000"/>
          </a:bodyPr>
          <a:lstStyle/>
          <a:p>
            <a:r>
              <a:rPr lang="en-US" sz="2300" dirty="0" smtClean="0">
                <a:latin typeface="Times New Roman" pitchFamily="18" charset="0"/>
                <a:cs typeface="Times New Roman" pitchFamily="18" charset="0"/>
              </a:rPr>
              <a:t>Benefits	 </a:t>
            </a:r>
          </a:p>
          <a:p>
            <a:r>
              <a:rPr lang="en-US" sz="2300" dirty="0" smtClean="0">
                <a:latin typeface="Times New Roman" pitchFamily="18" charset="0"/>
                <a:cs typeface="Times New Roman" pitchFamily="18" charset="0"/>
              </a:rPr>
              <a:t>Some advantages might come with cultural diffusion. For example some ideas that helpful and useful might be adopted by different cultures. In the U.S there are many diverse cultures such as Chinatown (place where many Chinese cultures are very dominant). These ideas are slowly spreading in to today “American” society and are slowly changing it into a more efficient society and an overall better place.</a:t>
            </a:r>
          </a:p>
          <a:p>
            <a:r>
              <a:rPr lang="en-US" sz="2300" dirty="0" smtClean="0">
                <a:latin typeface="Times New Roman" pitchFamily="18" charset="0"/>
                <a:cs typeface="Times New Roman" pitchFamily="18" charset="0"/>
              </a:rPr>
              <a:t>Diversity also affects the way one thinks. It allows us as Americans to be closer to those from other countries and get a true feel and understanding of that person’s culture (which in most cases can also allow us to learn about the person’s home country.  Once we understand their culture we can gain a broader outlook on life. It gives us the chance to view any situation from a different perspective unlike our own or more similar than we thought.  This is only possible because the U.S. is such a diverse place (the melting pot).  America truly is the place where cultures, ideas and ways of life are melted into one pot.</a:t>
            </a:r>
          </a:p>
          <a:p>
            <a:endParaRPr lang="en-US" sz="2300"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smtClean="0">
                <a:latin typeface="Times New Roman" pitchFamily="18" charset="0"/>
                <a:cs typeface="Times New Roman" pitchFamily="18" charset="0"/>
              </a:rPr>
              <a:t>D. The major landforms and bodies of water in the US and Canada</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a:xfrm>
            <a:off x="914400" y="1447800"/>
            <a:ext cx="7772400" cy="5410200"/>
          </a:xfrm>
        </p:spPr>
        <p:txBody>
          <a:bodyPr numCol="3">
            <a:normAutofit fontScale="92500" lnSpcReduction="10000"/>
          </a:bodyPr>
          <a:lstStyle/>
          <a:p>
            <a:r>
              <a:rPr lang="en-US" dirty="0" err="1" smtClean="0">
                <a:latin typeface="Times New Roman" pitchFamily="18" charset="0"/>
                <a:cs typeface="Times New Roman" pitchFamily="18" charset="0"/>
              </a:rPr>
              <a:t>olympic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coastal ranges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cascades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san </a:t>
            </a:r>
            <a:r>
              <a:rPr lang="en-US" dirty="0" err="1" smtClean="0">
                <a:latin typeface="Times New Roman" pitchFamily="18" charset="0"/>
                <a:cs typeface="Times New Roman" pitchFamily="18" charset="0"/>
              </a:rPr>
              <a:t>joaquin</a:t>
            </a:r>
            <a:r>
              <a:rPr lang="en-US" dirty="0" smtClean="0">
                <a:latin typeface="Times New Roman" pitchFamily="18" charset="0"/>
                <a:cs typeface="Times New Roman" pitchFamily="18" charset="0"/>
              </a:rPr>
              <a:t> valley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sierra </a:t>
            </a:r>
            <a:r>
              <a:rPr lang="en-US" dirty="0" err="1" smtClean="0">
                <a:latin typeface="Times New Roman" pitchFamily="18" charset="0"/>
                <a:cs typeface="Times New Roman" pitchFamily="18" charset="0"/>
              </a:rPr>
              <a:t>nevada</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mt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whitney</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mojave</a:t>
            </a:r>
            <a:r>
              <a:rPr lang="en-US" dirty="0" smtClean="0">
                <a:latin typeface="Times New Roman" pitchFamily="18" charset="0"/>
                <a:cs typeface="Times New Roman" pitchFamily="18" charset="0"/>
              </a:rPr>
              <a:t> dessert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death valley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crater lake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grand canyon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salt lake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painted dessert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white sands</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columbia</a:t>
            </a:r>
            <a:r>
              <a:rPr lang="en-US" dirty="0" smtClean="0">
                <a:latin typeface="Times New Roman" pitchFamily="18" charset="0"/>
                <a:cs typeface="Times New Roman" pitchFamily="18" charset="0"/>
              </a:rPr>
              <a:t> river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bitterroot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rocky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lewis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big horn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black hills</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laramie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llano </a:t>
            </a:r>
            <a:r>
              <a:rPr lang="en-US" dirty="0" err="1" smtClean="0">
                <a:latin typeface="Times New Roman" pitchFamily="18" charset="0"/>
                <a:cs typeface="Times New Roman" pitchFamily="18" charset="0"/>
              </a:rPr>
              <a:t>estacado</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guadelupe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rio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grande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sonoran</a:t>
            </a:r>
            <a:r>
              <a:rPr lang="en-US" dirty="0" smtClean="0">
                <a:latin typeface="Times New Roman" pitchFamily="18" charset="0"/>
                <a:cs typeface="Times New Roman" pitchFamily="18" charset="0"/>
              </a:rPr>
              <a:t> dessert</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brazos</a:t>
            </a:r>
            <a:r>
              <a:rPr lang="en-US" dirty="0" smtClean="0">
                <a:latin typeface="Times New Roman" pitchFamily="18" charset="0"/>
                <a:cs typeface="Times New Roman" pitchFamily="18" charset="0"/>
              </a:rPr>
              <a:t> river</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adriondack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ozark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plateu</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mississippi</a:t>
            </a:r>
            <a:r>
              <a:rPr lang="en-US" dirty="0" smtClean="0">
                <a:latin typeface="Times New Roman" pitchFamily="18" charset="0"/>
                <a:cs typeface="Times New Roman" pitchFamily="18" charset="0"/>
              </a:rPr>
              <a:t> river</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missouri</a:t>
            </a:r>
            <a:r>
              <a:rPr lang="en-US" dirty="0" smtClean="0">
                <a:latin typeface="Times New Roman" pitchFamily="18" charset="0"/>
                <a:cs typeface="Times New Roman" pitchFamily="18" charset="0"/>
              </a:rPr>
              <a:t> river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superior</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a:t>
            </a:r>
            <a:r>
              <a:rPr lang="en-US" dirty="0" err="1" smtClean="0">
                <a:latin typeface="Times New Roman" pitchFamily="18" charset="0"/>
                <a:cs typeface="Times New Roman" pitchFamily="18" charset="0"/>
              </a:rPr>
              <a:t>huron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a:t>
            </a:r>
            <a:r>
              <a:rPr lang="en-US" dirty="0" err="1" smtClean="0">
                <a:latin typeface="Times New Roman" pitchFamily="18" charset="0"/>
                <a:cs typeface="Times New Roman" pitchFamily="18" charset="0"/>
              </a:rPr>
              <a:t>michagan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a:t>
            </a:r>
            <a:r>
              <a:rPr lang="en-US" dirty="0" err="1" smtClean="0">
                <a:latin typeface="Times New Roman" pitchFamily="18" charset="0"/>
                <a:cs typeface="Times New Roman" pitchFamily="18" charset="0"/>
              </a:rPr>
              <a:t>erie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a:t>
            </a:r>
            <a:r>
              <a:rPr lang="en-US" dirty="0" err="1" smtClean="0">
                <a:latin typeface="Times New Roman" pitchFamily="18" charset="0"/>
                <a:cs typeface="Times New Roman" pitchFamily="18" charset="0"/>
              </a:rPr>
              <a:t>centario</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mississippi</a:t>
            </a:r>
            <a:r>
              <a:rPr lang="en-US" dirty="0" smtClean="0">
                <a:latin typeface="Times New Roman" pitchFamily="18" charset="0"/>
                <a:cs typeface="Times New Roman" pitchFamily="18" charset="0"/>
              </a:rPr>
              <a:t> river delta</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ohio</a:t>
            </a:r>
            <a:r>
              <a:rPr lang="en-US" dirty="0" smtClean="0">
                <a:latin typeface="Times New Roman" pitchFamily="18" charset="0"/>
                <a:cs typeface="Times New Roman" pitchFamily="18" charset="0"/>
              </a:rPr>
              <a:t> river</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smokey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blue </a:t>
            </a:r>
            <a:r>
              <a:rPr lang="en-US" dirty="0" err="1" smtClean="0">
                <a:latin typeface="Times New Roman" pitchFamily="18" charset="0"/>
                <a:cs typeface="Times New Roman" pitchFamily="18" charset="0"/>
              </a:rPr>
              <a:t>rige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lake </a:t>
            </a:r>
            <a:r>
              <a:rPr lang="en-US" dirty="0" err="1" smtClean="0">
                <a:latin typeface="Times New Roman" pitchFamily="18" charset="0"/>
                <a:cs typeface="Times New Roman" pitchFamily="18" charset="0"/>
              </a:rPr>
              <a:t>okeechobee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appalachian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naigara</a:t>
            </a:r>
            <a:r>
              <a:rPr lang="en-US" dirty="0" smtClean="0">
                <a:latin typeface="Times New Roman" pitchFamily="18" charset="0"/>
                <a:cs typeface="Times New Roman" pitchFamily="18" charset="0"/>
              </a:rPr>
              <a:t> falls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everglades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green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white </a:t>
            </a:r>
            <a:r>
              <a:rPr lang="en-US" dirty="0" err="1" smtClean="0">
                <a:latin typeface="Times New Roman" pitchFamily="18" charset="0"/>
                <a:cs typeface="Times New Roman" pitchFamily="18" charset="0"/>
              </a:rPr>
              <a:t>mts.</a:t>
            </a:r>
            <a:r>
              <a:rPr lang="en-US" dirty="0" smtClean="0">
                <a:latin typeface="Times New Roman" pitchFamily="18" charset="0"/>
                <a:cs typeface="Times New Roman" pitchFamily="18" charset="0"/>
              </a:rPr>
              <a:t> </a:t>
            </a: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274452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smtClean="0">
                <a:latin typeface="Times New Roman" pitchFamily="18" charset="0"/>
                <a:cs typeface="Times New Roman" pitchFamily="18" charset="0"/>
              </a:rPr>
              <a:t>E. The climate zones of the US and Canada</a:t>
            </a:r>
            <a:endParaRPr lang="en-US" sz="3200" dirty="0">
              <a:latin typeface="Times New Roman" pitchFamily="18" charset="0"/>
              <a:cs typeface="Times New Roman" pitchFamily="18" charset="0"/>
            </a:endParaRPr>
          </a:p>
        </p:txBody>
      </p:sp>
      <p:sp>
        <p:nvSpPr>
          <p:cNvPr id="2" name="Content Placeholder 1"/>
          <p:cNvSpPr>
            <a:spLocks noGrp="1"/>
          </p:cNvSpPr>
          <p:nvPr>
            <p:ph sz="quarter" idx="1"/>
          </p:nvPr>
        </p:nvSpPr>
        <p:spPr/>
        <p:txBody>
          <a:bodyPr/>
          <a:lstStyle/>
          <a:p>
            <a:r>
              <a:rPr lang="en-US" dirty="0"/>
              <a:t>There are several different climate zones in the United States, due to it being such a large country. Some examples of these climate zones are humid continental, and polar climates. But the main cause of the weather in the United States is the Polar Jet Stream. Which brings pressure systems from the pacific ocean, effecting our weather here. </a:t>
            </a:r>
            <a:endParaRPr lang="en-US" dirty="0"/>
          </a:p>
        </p:txBody>
      </p:sp>
    </p:spTree>
    <p:extLst>
      <p:ext uri="{BB962C8B-B14F-4D97-AF65-F5344CB8AC3E}">
        <p14:creationId xmlns:p14="http://schemas.microsoft.com/office/powerpoint/2010/main" val="30336319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435</TotalTime>
  <Words>1962</Words>
  <Application>Microsoft Office PowerPoint</Application>
  <PresentationFormat>On-screen Show (4:3)</PresentationFormat>
  <Paragraphs>129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Origin</vt:lpstr>
      <vt:lpstr>North America: United States Student Lead Presentations</vt:lpstr>
      <vt:lpstr>A. Due to the vast land mass and diverse topography, the US and Canada are a part of a region rich in natural resources</vt:lpstr>
      <vt:lpstr>B. European colonialism has had a lasting impact on the culture and social structures of the region</vt:lpstr>
      <vt:lpstr>C. Diversity brings many benefits and challenges to this region</vt:lpstr>
      <vt:lpstr>C. Continued</vt:lpstr>
      <vt:lpstr>C. Continued</vt:lpstr>
      <vt:lpstr>C. Continued</vt:lpstr>
      <vt:lpstr>D. The major landforms and bodies of water in the US and Canada</vt:lpstr>
      <vt:lpstr>E. The climate zones of the US and Canada</vt:lpstr>
      <vt:lpstr>F. The major historical events and cultural groups that have shaped both the US and Canada</vt:lpstr>
      <vt:lpstr>F. Continued</vt:lpstr>
      <vt:lpstr>G. The current issues that face the countries today, such as terrorism, urban sprawl and the benefits challenges of diversity</vt:lpstr>
      <vt:lpstr>G. Continued</vt:lpstr>
      <vt:lpstr>G. Continued</vt:lpstr>
      <vt:lpstr>H. Identify the major landforms and climate/vegetation regions in North America</vt:lpstr>
      <vt:lpstr>H. Continued</vt:lpstr>
      <vt:lpstr>I. Discuss impaction of European colonization on North America</vt:lpstr>
      <vt:lpstr>I. Continued</vt:lpstr>
      <vt:lpstr>J. Analyze the impact of natural and environmental disasters</vt:lpstr>
      <vt:lpstr>K. Describe the relationship between land and cultural development</vt:lpstr>
      <vt:lpstr>K. Continued</vt:lpstr>
      <vt:lpstr>L. Analyze the significance of the history and current events of the region</vt:lpstr>
      <vt:lpstr>Sources</vt:lpstr>
      <vt:lpstr>Sources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America: United States Student Lead Presentations</dc:title>
  <dc:creator>Jordan</dc:creator>
  <cp:lastModifiedBy>Jordan</cp:lastModifiedBy>
  <cp:revision>28</cp:revision>
  <dcterms:created xsi:type="dcterms:W3CDTF">2011-10-20T02:53:46Z</dcterms:created>
  <dcterms:modified xsi:type="dcterms:W3CDTF">2011-10-24T06:29:18Z</dcterms:modified>
</cp:coreProperties>
</file>